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927" r:id="rId1"/>
  </p:sldMasterIdLst>
  <p:notesMasterIdLst>
    <p:notesMasterId r:id="rId29"/>
  </p:notesMasterIdLst>
  <p:sldIdLst>
    <p:sldId id="256" r:id="rId2"/>
    <p:sldId id="275" r:id="rId3"/>
    <p:sldId id="278" r:id="rId4"/>
    <p:sldId id="259" r:id="rId5"/>
    <p:sldId id="260" r:id="rId6"/>
    <p:sldId id="277" r:id="rId7"/>
    <p:sldId id="262" r:id="rId8"/>
    <p:sldId id="263" r:id="rId9"/>
    <p:sldId id="264" r:id="rId10"/>
    <p:sldId id="265" r:id="rId11"/>
    <p:sldId id="284" r:id="rId12"/>
    <p:sldId id="268" r:id="rId13"/>
    <p:sldId id="287" r:id="rId14"/>
    <p:sldId id="293" r:id="rId15"/>
    <p:sldId id="295" r:id="rId16"/>
    <p:sldId id="269" r:id="rId17"/>
    <p:sldId id="279" r:id="rId18"/>
    <p:sldId id="292" r:id="rId19"/>
    <p:sldId id="288" r:id="rId20"/>
    <p:sldId id="281" r:id="rId21"/>
    <p:sldId id="280" r:id="rId22"/>
    <p:sldId id="274" r:id="rId23"/>
    <p:sldId id="289" r:id="rId24"/>
    <p:sldId id="273" r:id="rId25"/>
    <p:sldId id="290" r:id="rId26"/>
    <p:sldId id="291" r:id="rId27"/>
    <p:sldId id="258" r:id="rId2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C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46"/>
    <p:restoredTop sz="89334"/>
  </p:normalViewPr>
  <p:slideViewPr>
    <p:cSldViewPr snapToGrid="0" snapToObjects="1">
      <p:cViewPr varScale="1">
        <p:scale>
          <a:sx n="62" d="100"/>
          <a:sy n="62" d="100"/>
        </p:scale>
        <p:origin x="72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B0B23A-9DB7-4084-868D-C0BEC82B585A}" type="doc">
      <dgm:prSet loTypeId="urn:microsoft.com/office/officeart/2016/7/layout/BasicLinearProcessNumbered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4FA555F-D42E-464C-A952-FC4458264421}">
      <dgm:prSet/>
      <dgm:spPr>
        <a:solidFill>
          <a:schemeClr val="bg1">
            <a:lumMod val="85000"/>
            <a:alpha val="90000"/>
          </a:schemeClr>
        </a:solidFill>
        <a:ln>
          <a:noFill/>
        </a:ln>
        <a:effectLst/>
      </dgm:spPr>
      <dgm:t>
        <a:bodyPr anchor="ctr"/>
        <a:lstStyle/>
        <a:p>
          <a:pPr algn="ctr"/>
          <a:r>
            <a:rPr lang="en-US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Daily Hassles</a:t>
          </a:r>
        </a:p>
      </dgm:t>
    </dgm:pt>
    <dgm:pt modelId="{62E23882-AAD9-424C-ADB9-FD33AD47BBA9}" type="parTrans" cxnId="{1E5D9A45-7A7A-4788-8C91-55C740CDDB0E}">
      <dgm:prSet/>
      <dgm:spPr/>
      <dgm:t>
        <a:bodyPr/>
        <a:lstStyle/>
        <a:p>
          <a:endParaRPr lang="en-US"/>
        </a:p>
      </dgm:t>
    </dgm:pt>
    <dgm:pt modelId="{A9BA13CD-8437-4272-980F-129A4C932547}" type="sibTrans" cxnId="{1E5D9A45-7A7A-4788-8C91-55C740CDDB0E}">
      <dgm:prSet phldrT="1" phldr="0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US"/>
            <a:t>1</a:t>
          </a:r>
          <a:endParaRPr lang="en-US" dirty="0"/>
        </a:p>
      </dgm:t>
    </dgm:pt>
    <dgm:pt modelId="{80688E02-A3D0-4C91-9171-F63F5F872C43}">
      <dgm:prSet/>
      <dgm:spPr>
        <a:solidFill>
          <a:schemeClr val="bg1">
            <a:lumMod val="75000"/>
            <a:alpha val="90000"/>
          </a:schemeClr>
        </a:solidFill>
        <a:ln>
          <a:noFill/>
        </a:ln>
      </dgm:spPr>
      <dgm:t>
        <a:bodyPr anchor="ctr"/>
        <a:lstStyle/>
        <a:p>
          <a:pPr algn="ctr"/>
          <a:r>
            <a:rPr lang="en-US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Chronic Stress</a:t>
          </a:r>
        </a:p>
      </dgm:t>
    </dgm:pt>
    <dgm:pt modelId="{FBFE67C1-A1DD-4A49-BAB1-91D323FE00A6}" type="parTrans" cxnId="{6A712612-299D-4713-9AF5-21ACEE3AF4D7}">
      <dgm:prSet/>
      <dgm:spPr/>
      <dgm:t>
        <a:bodyPr/>
        <a:lstStyle/>
        <a:p>
          <a:endParaRPr lang="en-US"/>
        </a:p>
      </dgm:t>
    </dgm:pt>
    <dgm:pt modelId="{9EE3CDE8-68B4-4D5C-B3E4-30AE078610C6}" type="sibTrans" cxnId="{6A712612-299D-4713-9AF5-21ACEE3AF4D7}">
      <dgm:prSet phldrT="2" phldr="0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US"/>
            <a:t>2</a:t>
          </a:r>
          <a:endParaRPr lang="en-US" dirty="0"/>
        </a:p>
      </dgm:t>
    </dgm:pt>
    <dgm:pt modelId="{19F61F9E-855A-46E5-9FA8-8E4F48633764}">
      <dgm:prSet/>
      <dgm:spPr>
        <a:solidFill>
          <a:schemeClr val="bg1">
            <a:lumMod val="65000"/>
            <a:alpha val="90000"/>
          </a:schemeClr>
        </a:solidFill>
        <a:ln>
          <a:noFill/>
        </a:ln>
      </dgm:spPr>
      <dgm:t>
        <a:bodyPr anchor="ctr"/>
        <a:lstStyle/>
        <a:p>
          <a:pPr algn="ctr"/>
          <a:r>
            <a:rPr lang="en-US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Critical Incidents</a:t>
          </a:r>
        </a:p>
      </dgm:t>
    </dgm:pt>
    <dgm:pt modelId="{05E29200-050A-4E7A-ADBA-AA0E009F2821}" type="parTrans" cxnId="{38DCE650-691F-4E97-97F7-2B16BD87C545}">
      <dgm:prSet/>
      <dgm:spPr/>
      <dgm:t>
        <a:bodyPr/>
        <a:lstStyle/>
        <a:p>
          <a:endParaRPr lang="en-US"/>
        </a:p>
      </dgm:t>
    </dgm:pt>
    <dgm:pt modelId="{B0E53D31-59DF-492B-BE4E-D790482E8582}" type="sibTrans" cxnId="{38DCE650-691F-4E97-97F7-2B16BD87C545}">
      <dgm:prSet phldrT="3" phldr="0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US"/>
            <a:t>3</a:t>
          </a:r>
        </a:p>
      </dgm:t>
    </dgm:pt>
    <dgm:pt modelId="{D381666E-1473-6441-ADF1-A0FE19237FEB}" type="pres">
      <dgm:prSet presAssocID="{3AB0B23A-9DB7-4084-868D-C0BEC82B585A}" presName="Name0" presStyleCnt="0">
        <dgm:presLayoutVars>
          <dgm:animLvl val="lvl"/>
          <dgm:resizeHandles val="exact"/>
        </dgm:presLayoutVars>
      </dgm:prSet>
      <dgm:spPr/>
    </dgm:pt>
    <dgm:pt modelId="{93FBCF82-27AD-AB49-A303-B73B68975732}" type="pres">
      <dgm:prSet presAssocID="{84FA555F-D42E-464C-A952-FC4458264421}" presName="compositeNode" presStyleCnt="0">
        <dgm:presLayoutVars>
          <dgm:bulletEnabled val="1"/>
        </dgm:presLayoutVars>
      </dgm:prSet>
      <dgm:spPr/>
    </dgm:pt>
    <dgm:pt modelId="{428F564C-D19F-9B49-9FE8-76F87A6A1DFA}" type="pres">
      <dgm:prSet presAssocID="{84FA555F-D42E-464C-A952-FC4458264421}" presName="bgRect" presStyleLbl="bgAccFollowNode1" presStyleIdx="0" presStyleCnt="3" custLinFactNeighborX="206" custLinFactNeighborY="0"/>
      <dgm:spPr/>
    </dgm:pt>
    <dgm:pt modelId="{D0184270-DB3A-DA47-B580-CE0CD45369B7}" type="pres">
      <dgm:prSet presAssocID="{A9BA13CD-8437-4272-980F-129A4C932547}" presName="sibTransNodeCircle" presStyleLbl="alignNode1" presStyleIdx="0" presStyleCnt="6" custLinFactNeighborY="491">
        <dgm:presLayoutVars>
          <dgm:chMax val="0"/>
          <dgm:bulletEnabled/>
        </dgm:presLayoutVars>
      </dgm:prSet>
      <dgm:spPr/>
    </dgm:pt>
    <dgm:pt modelId="{D34FA04D-329B-2A46-906C-9F694D2C49FA}" type="pres">
      <dgm:prSet presAssocID="{84FA555F-D42E-464C-A952-FC4458264421}" presName="bottomLine" presStyleLbl="alignNode1" presStyleIdx="1" presStyleCnt="6">
        <dgm:presLayoutVars/>
      </dgm:prSet>
      <dgm:spPr/>
    </dgm:pt>
    <dgm:pt modelId="{FBF4DC02-FB6C-7147-8190-E86F69CEF2CB}" type="pres">
      <dgm:prSet presAssocID="{84FA555F-D42E-464C-A952-FC4458264421}" presName="nodeText" presStyleLbl="bgAccFollowNode1" presStyleIdx="0" presStyleCnt="3">
        <dgm:presLayoutVars>
          <dgm:bulletEnabled val="1"/>
        </dgm:presLayoutVars>
      </dgm:prSet>
      <dgm:spPr/>
    </dgm:pt>
    <dgm:pt modelId="{1613AAB9-2E9F-2C49-84BE-57205B540AB8}" type="pres">
      <dgm:prSet presAssocID="{A9BA13CD-8437-4272-980F-129A4C932547}" presName="sibTrans" presStyleCnt="0"/>
      <dgm:spPr/>
    </dgm:pt>
    <dgm:pt modelId="{37516C3A-A5BE-7545-ADA0-16E5769E00B7}" type="pres">
      <dgm:prSet presAssocID="{80688E02-A3D0-4C91-9171-F63F5F872C43}" presName="compositeNode" presStyleCnt="0">
        <dgm:presLayoutVars>
          <dgm:bulletEnabled val="1"/>
        </dgm:presLayoutVars>
      </dgm:prSet>
      <dgm:spPr/>
    </dgm:pt>
    <dgm:pt modelId="{B94063AF-F4BC-AF41-99C7-A6697FA7C832}" type="pres">
      <dgm:prSet presAssocID="{80688E02-A3D0-4C91-9171-F63F5F872C43}" presName="bgRect" presStyleLbl="bgAccFollowNode1" presStyleIdx="1" presStyleCnt="3"/>
      <dgm:spPr/>
    </dgm:pt>
    <dgm:pt modelId="{B1D213BF-D36D-E844-8522-CAB38494F126}" type="pres">
      <dgm:prSet presAssocID="{9EE3CDE8-68B4-4D5C-B3E4-30AE078610C6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0E88CB35-29F3-5442-A8D8-40C6C85C0D45}" type="pres">
      <dgm:prSet presAssocID="{80688E02-A3D0-4C91-9171-F63F5F872C43}" presName="bottomLine" presStyleLbl="alignNode1" presStyleIdx="3" presStyleCnt="6">
        <dgm:presLayoutVars/>
      </dgm:prSet>
      <dgm:spPr/>
    </dgm:pt>
    <dgm:pt modelId="{2B302E97-545D-6243-A734-AB97F3F42D4C}" type="pres">
      <dgm:prSet presAssocID="{80688E02-A3D0-4C91-9171-F63F5F872C43}" presName="nodeText" presStyleLbl="bgAccFollowNode1" presStyleIdx="1" presStyleCnt="3">
        <dgm:presLayoutVars>
          <dgm:bulletEnabled val="1"/>
        </dgm:presLayoutVars>
      </dgm:prSet>
      <dgm:spPr/>
    </dgm:pt>
    <dgm:pt modelId="{C505DEDB-60CB-FA4D-98D6-AA16156DD817}" type="pres">
      <dgm:prSet presAssocID="{9EE3CDE8-68B4-4D5C-B3E4-30AE078610C6}" presName="sibTrans" presStyleCnt="0"/>
      <dgm:spPr/>
    </dgm:pt>
    <dgm:pt modelId="{AFB861B3-9054-3549-811B-EEE168FF3A2C}" type="pres">
      <dgm:prSet presAssocID="{19F61F9E-855A-46E5-9FA8-8E4F48633764}" presName="compositeNode" presStyleCnt="0">
        <dgm:presLayoutVars>
          <dgm:bulletEnabled val="1"/>
        </dgm:presLayoutVars>
      </dgm:prSet>
      <dgm:spPr/>
    </dgm:pt>
    <dgm:pt modelId="{5A2BB629-A99A-A94D-AAFB-9070CFA986D0}" type="pres">
      <dgm:prSet presAssocID="{19F61F9E-855A-46E5-9FA8-8E4F48633764}" presName="bgRect" presStyleLbl="bgAccFollowNode1" presStyleIdx="2" presStyleCnt="3"/>
      <dgm:spPr/>
    </dgm:pt>
    <dgm:pt modelId="{500F6435-277E-2F41-8242-C39CA1DC4D3A}" type="pres">
      <dgm:prSet presAssocID="{B0E53D31-59DF-492B-BE4E-D790482E8582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45B615FE-2D54-7E44-9F37-758995B0F8D0}" type="pres">
      <dgm:prSet presAssocID="{19F61F9E-855A-46E5-9FA8-8E4F48633764}" presName="bottomLine" presStyleLbl="alignNode1" presStyleIdx="5" presStyleCnt="6">
        <dgm:presLayoutVars/>
      </dgm:prSet>
      <dgm:spPr/>
    </dgm:pt>
    <dgm:pt modelId="{9ED67616-E800-CC40-9474-C29F84D2C136}" type="pres">
      <dgm:prSet presAssocID="{19F61F9E-855A-46E5-9FA8-8E4F48633764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6A712612-299D-4713-9AF5-21ACEE3AF4D7}" srcId="{3AB0B23A-9DB7-4084-868D-C0BEC82B585A}" destId="{80688E02-A3D0-4C91-9171-F63F5F872C43}" srcOrd="1" destOrd="0" parTransId="{FBFE67C1-A1DD-4A49-BAB1-91D323FE00A6}" sibTransId="{9EE3CDE8-68B4-4D5C-B3E4-30AE078610C6}"/>
    <dgm:cxn modelId="{6227C814-6E45-4E42-893D-8DBD0986F100}" type="presOf" srcId="{84FA555F-D42E-464C-A952-FC4458264421}" destId="{FBF4DC02-FB6C-7147-8190-E86F69CEF2CB}" srcOrd="1" destOrd="0" presId="urn:microsoft.com/office/officeart/2016/7/layout/BasicLinearProcessNumbered"/>
    <dgm:cxn modelId="{2786A328-C40D-874D-8499-CA9082E32F77}" type="presOf" srcId="{80688E02-A3D0-4C91-9171-F63F5F872C43}" destId="{2B302E97-545D-6243-A734-AB97F3F42D4C}" srcOrd="1" destOrd="0" presId="urn:microsoft.com/office/officeart/2016/7/layout/BasicLinearProcessNumbered"/>
    <dgm:cxn modelId="{2CB9013F-BF47-E046-9D65-4627EE1EF904}" type="presOf" srcId="{A9BA13CD-8437-4272-980F-129A4C932547}" destId="{D0184270-DB3A-DA47-B580-CE0CD45369B7}" srcOrd="0" destOrd="0" presId="urn:microsoft.com/office/officeart/2016/7/layout/BasicLinearProcessNumbered"/>
    <dgm:cxn modelId="{8FC84465-6268-4C46-A6CF-6A8A899C33D7}" type="presOf" srcId="{3AB0B23A-9DB7-4084-868D-C0BEC82B585A}" destId="{D381666E-1473-6441-ADF1-A0FE19237FEB}" srcOrd="0" destOrd="0" presId="urn:microsoft.com/office/officeart/2016/7/layout/BasicLinearProcessNumbered"/>
    <dgm:cxn modelId="{1E5D9A45-7A7A-4788-8C91-55C740CDDB0E}" srcId="{3AB0B23A-9DB7-4084-868D-C0BEC82B585A}" destId="{84FA555F-D42E-464C-A952-FC4458264421}" srcOrd="0" destOrd="0" parTransId="{62E23882-AAD9-424C-ADB9-FD33AD47BBA9}" sibTransId="{A9BA13CD-8437-4272-980F-129A4C932547}"/>
    <dgm:cxn modelId="{F2362B67-289A-564C-823A-DBEEA9107570}" type="presOf" srcId="{84FA555F-D42E-464C-A952-FC4458264421}" destId="{428F564C-D19F-9B49-9FE8-76F87A6A1DFA}" srcOrd="0" destOrd="0" presId="urn:microsoft.com/office/officeart/2016/7/layout/BasicLinearProcessNumbered"/>
    <dgm:cxn modelId="{1561A469-AAD3-4341-B403-EA4A8541796E}" type="presOf" srcId="{9EE3CDE8-68B4-4D5C-B3E4-30AE078610C6}" destId="{B1D213BF-D36D-E844-8522-CAB38494F126}" srcOrd="0" destOrd="0" presId="urn:microsoft.com/office/officeart/2016/7/layout/BasicLinearProcessNumbered"/>
    <dgm:cxn modelId="{38DCE650-691F-4E97-97F7-2B16BD87C545}" srcId="{3AB0B23A-9DB7-4084-868D-C0BEC82B585A}" destId="{19F61F9E-855A-46E5-9FA8-8E4F48633764}" srcOrd="2" destOrd="0" parTransId="{05E29200-050A-4E7A-ADBA-AA0E009F2821}" sibTransId="{B0E53D31-59DF-492B-BE4E-D790482E8582}"/>
    <dgm:cxn modelId="{6F52CEA8-4562-E141-A31A-583F7681BD69}" type="presOf" srcId="{80688E02-A3D0-4C91-9171-F63F5F872C43}" destId="{B94063AF-F4BC-AF41-99C7-A6697FA7C832}" srcOrd="0" destOrd="0" presId="urn:microsoft.com/office/officeart/2016/7/layout/BasicLinearProcessNumbered"/>
    <dgm:cxn modelId="{C339E8AA-E2C0-6946-AC5D-AAAABF5E514B}" type="presOf" srcId="{19F61F9E-855A-46E5-9FA8-8E4F48633764}" destId="{5A2BB629-A99A-A94D-AAFB-9070CFA986D0}" srcOrd="0" destOrd="0" presId="urn:microsoft.com/office/officeart/2016/7/layout/BasicLinearProcessNumbered"/>
    <dgm:cxn modelId="{5122BEDC-B1BE-4340-BB6D-2D8396C2E069}" type="presOf" srcId="{B0E53D31-59DF-492B-BE4E-D790482E8582}" destId="{500F6435-277E-2F41-8242-C39CA1DC4D3A}" srcOrd="0" destOrd="0" presId="urn:microsoft.com/office/officeart/2016/7/layout/BasicLinearProcessNumbered"/>
    <dgm:cxn modelId="{A06E27E5-E11D-194A-A998-45D678413FE8}" type="presOf" srcId="{19F61F9E-855A-46E5-9FA8-8E4F48633764}" destId="{9ED67616-E800-CC40-9474-C29F84D2C136}" srcOrd="1" destOrd="0" presId="urn:microsoft.com/office/officeart/2016/7/layout/BasicLinearProcessNumbered"/>
    <dgm:cxn modelId="{1C2DCD51-679C-3145-91A0-8947971D6905}" type="presParOf" srcId="{D381666E-1473-6441-ADF1-A0FE19237FEB}" destId="{93FBCF82-27AD-AB49-A303-B73B68975732}" srcOrd="0" destOrd="0" presId="urn:microsoft.com/office/officeart/2016/7/layout/BasicLinearProcessNumbered"/>
    <dgm:cxn modelId="{DFEDC9D6-6D43-8A44-9CEA-B78D55741CDB}" type="presParOf" srcId="{93FBCF82-27AD-AB49-A303-B73B68975732}" destId="{428F564C-D19F-9B49-9FE8-76F87A6A1DFA}" srcOrd="0" destOrd="0" presId="urn:microsoft.com/office/officeart/2016/7/layout/BasicLinearProcessNumbered"/>
    <dgm:cxn modelId="{6807601E-A7FA-174E-BADD-26EDC01896EF}" type="presParOf" srcId="{93FBCF82-27AD-AB49-A303-B73B68975732}" destId="{D0184270-DB3A-DA47-B580-CE0CD45369B7}" srcOrd="1" destOrd="0" presId="urn:microsoft.com/office/officeart/2016/7/layout/BasicLinearProcessNumbered"/>
    <dgm:cxn modelId="{E74FF2F3-B120-ED42-81C1-52DFD0510B74}" type="presParOf" srcId="{93FBCF82-27AD-AB49-A303-B73B68975732}" destId="{D34FA04D-329B-2A46-906C-9F694D2C49FA}" srcOrd="2" destOrd="0" presId="urn:microsoft.com/office/officeart/2016/7/layout/BasicLinearProcessNumbered"/>
    <dgm:cxn modelId="{A7339329-9F2D-0341-9DE4-4543B6C3EBD0}" type="presParOf" srcId="{93FBCF82-27AD-AB49-A303-B73B68975732}" destId="{FBF4DC02-FB6C-7147-8190-E86F69CEF2CB}" srcOrd="3" destOrd="0" presId="urn:microsoft.com/office/officeart/2016/7/layout/BasicLinearProcessNumbered"/>
    <dgm:cxn modelId="{87C56005-38C7-1C4A-B06E-BA5974559844}" type="presParOf" srcId="{D381666E-1473-6441-ADF1-A0FE19237FEB}" destId="{1613AAB9-2E9F-2C49-84BE-57205B540AB8}" srcOrd="1" destOrd="0" presId="urn:microsoft.com/office/officeart/2016/7/layout/BasicLinearProcessNumbered"/>
    <dgm:cxn modelId="{66840236-DC84-7C4C-87EA-0477F95AF638}" type="presParOf" srcId="{D381666E-1473-6441-ADF1-A0FE19237FEB}" destId="{37516C3A-A5BE-7545-ADA0-16E5769E00B7}" srcOrd="2" destOrd="0" presId="urn:microsoft.com/office/officeart/2016/7/layout/BasicLinearProcessNumbered"/>
    <dgm:cxn modelId="{06C83B0E-48C1-1A48-B48B-C4D491BBDA20}" type="presParOf" srcId="{37516C3A-A5BE-7545-ADA0-16E5769E00B7}" destId="{B94063AF-F4BC-AF41-99C7-A6697FA7C832}" srcOrd="0" destOrd="0" presId="urn:microsoft.com/office/officeart/2016/7/layout/BasicLinearProcessNumbered"/>
    <dgm:cxn modelId="{042F6418-2593-7641-821D-4EA010B3ECEF}" type="presParOf" srcId="{37516C3A-A5BE-7545-ADA0-16E5769E00B7}" destId="{B1D213BF-D36D-E844-8522-CAB38494F126}" srcOrd="1" destOrd="0" presId="urn:microsoft.com/office/officeart/2016/7/layout/BasicLinearProcessNumbered"/>
    <dgm:cxn modelId="{D203C31D-C2C1-0C40-9414-48EF55A858B6}" type="presParOf" srcId="{37516C3A-A5BE-7545-ADA0-16E5769E00B7}" destId="{0E88CB35-29F3-5442-A8D8-40C6C85C0D45}" srcOrd="2" destOrd="0" presId="urn:microsoft.com/office/officeart/2016/7/layout/BasicLinearProcessNumbered"/>
    <dgm:cxn modelId="{2487C0B8-654C-CE4B-9C0C-6AC684D5ABE6}" type="presParOf" srcId="{37516C3A-A5BE-7545-ADA0-16E5769E00B7}" destId="{2B302E97-545D-6243-A734-AB97F3F42D4C}" srcOrd="3" destOrd="0" presId="urn:microsoft.com/office/officeart/2016/7/layout/BasicLinearProcessNumbered"/>
    <dgm:cxn modelId="{F2082AD1-E551-7E4D-A23B-2312E2305481}" type="presParOf" srcId="{D381666E-1473-6441-ADF1-A0FE19237FEB}" destId="{C505DEDB-60CB-FA4D-98D6-AA16156DD817}" srcOrd="3" destOrd="0" presId="urn:microsoft.com/office/officeart/2016/7/layout/BasicLinearProcessNumbered"/>
    <dgm:cxn modelId="{2DCB5677-F04A-8F49-BDA0-6258E1096F25}" type="presParOf" srcId="{D381666E-1473-6441-ADF1-A0FE19237FEB}" destId="{AFB861B3-9054-3549-811B-EEE168FF3A2C}" srcOrd="4" destOrd="0" presId="urn:microsoft.com/office/officeart/2016/7/layout/BasicLinearProcessNumbered"/>
    <dgm:cxn modelId="{5442301E-33EC-F041-B452-2BA0F9FB96E7}" type="presParOf" srcId="{AFB861B3-9054-3549-811B-EEE168FF3A2C}" destId="{5A2BB629-A99A-A94D-AAFB-9070CFA986D0}" srcOrd="0" destOrd="0" presId="urn:microsoft.com/office/officeart/2016/7/layout/BasicLinearProcessNumbered"/>
    <dgm:cxn modelId="{F35106C9-9EE7-4D4A-8335-1FA262CCB7C4}" type="presParOf" srcId="{AFB861B3-9054-3549-811B-EEE168FF3A2C}" destId="{500F6435-277E-2F41-8242-C39CA1DC4D3A}" srcOrd="1" destOrd="0" presId="urn:microsoft.com/office/officeart/2016/7/layout/BasicLinearProcessNumbered"/>
    <dgm:cxn modelId="{73472DAC-A674-734E-B032-E5BCA7E31E96}" type="presParOf" srcId="{AFB861B3-9054-3549-811B-EEE168FF3A2C}" destId="{45B615FE-2D54-7E44-9F37-758995B0F8D0}" srcOrd="2" destOrd="0" presId="urn:microsoft.com/office/officeart/2016/7/layout/BasicLinearProcessNumbered"/>
    <dgm:cxn modelId="{DC56916A-84E3-244E-B8F1-7E8830D7D270}" type="presParOf" srcId="{AFB861B3-9054-3549-811B-EEE168FF3A2C}" destId="{9ED67616-E800-CC40-9474-C29F84D2C136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5C4A51-7024-4642-B1E6-F00BA9BB740B}" type="doc">
      <dgm:prSet loTypeId="urn:microsoft.com/office/officeart/2005/8/layout/matrix3" loCatId="matrix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266474-57C2-4DBF-A69F-75A97ED1AF57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Physiological</a:t>
          </a:r>
        </a:p>
      </dgm:t>
    </dgm:pt>
    <dgm:pt modelId="{0DD0A42B-BA8A-4352-8FFF-9312D3DF4956}" type="parTrans" cxnId="{4AB5B748-A057-4480-B06B-1068E7A7F899}">
      <dgm:prSet/>
      <dgm:spPr/>
      <dgm:t>
        <a:bodyPr/>
        <a:lstStyle/>
        <a:p>
          <a:endParaRPr lang="en-US"/>
        </a:p>
      </dgm:t>
    </dgm:pt>
    <dgm:pt modelId="{77E6E540-2374-4AB2-96D7-6DBFE47B474B}" type="sibTrans" cxnId="{4AB5B748-A057-4480-B06B-1068E7A7F899}">
      <dgm:prSet/>
      <dgm:spPr/>
      <dgm:t>
        <a:bodyPr/>
        <a:lstStyle/>
        <a:p>
          <a:endParaRPr lang="en-US"/>
        </a:p>
      </dgm:t>
    </dgm:pt>
    <dgm:pt modelId="{D5E0383C-926B-4E27-9C7A-5D091DB5A631}">
      <dgm:prSet/>
      <dgm:spPr/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Emotions</a:t>
          </a:r>
        </a:p>
      </dgm:t>
    </dgm:pt>
    <dgm:pt modelId="{B36FDC34-3B02-41A8-B67E-106EEB70E2B4}" type="parTrans" cxnId="{F61963B4-B41E-4D8D-B041-F5947C1E6641}">
      <dgm:prSet/>
      <dgm:spPr/>
      <dgm:t>
        <a:bodyPr/>
        <a:lstStyle/>
        <a:p>
          <a:endParaRPr lang="en-US"/>
        </a:p>
      </dgm:t>
    </dgm:pt>
    <dgm:pt modelId="{83BF58B5-6A47-4167-AB32-7C8C69035C0E}" type="sibTrans" cxnId="{F61963B4-B41E-4D8D-B041-F5947C1E6641}">
      <dgm:prSet/>
      <dgm:spPr/>
      <dgm:t>
        <a:bodyPr/>
        <a:lstStyle/>
        <a:p>
          <a:endParaRPr lang="en-US"/>
        </a:p>
      </dgm:t>
    </dgm:pt>
    <dgm:pt modelId="{D97C20B5-75CA-44AF-9CA1-02DBA31DD7C9}">
      <dgm:prSet/>
      <dgm:spPr/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Behaviors</a:t>
          </a:r>
        </a:p>
      </dgm:t>
    </dgm:pt>
    <dgm:pt modelId="{47BB0806-7D9E-42CA-AFCF-E3FF3EFABB17}" type="parTrans" cxnId="{5E2A33CF-2695-461A-B652-A374B1D5D4DD}">
      <dgm:prSet/>
      <dgm:spPr/>
      <dgm:t>
        <a:bodyPr/>
        <a:lstStyle/>
        <a:p>
          <a:endParaRPr lang="en-US"/>
        </a:p>
      </dgm:t>
    </dgm:pt>
    <dgm:pt modelId="{90E78A7B-F043-44BB-828F-713DFE0627A2}" type="sibTrans" cxnId="{5E2A33CF-2695-461A-B652-A374B1D5D4DD}">
      <dgm:prSet/>
      <dgm:spPr/>
      <dgm:t>
        <a:bodyPr/>
        <a:lstStyle/>
        <a:p>
          <a:endParaRPr lang="en-US"/>
        </a:p>
      </dgm:t>
    </dgm:pt>
    <dgm:pt modelId="{091DAF60-A647-434D-A94F-79D6E288C23A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Thoughts</a:t>
          </a:r>
        </a:p>
      </dgm:t>
    </dgm:pt>
    <dgm:pt modelId="{E25D1D0C-182E-4070-8E34-501978888350}" type="parTrans" cxnId="{6E5064E9-8A49-48DA-A9A2-95E43E081523}">
      <dgm:prSet/>
      <dgm:spPr/>
      <dgm:t>
        <a:bodyPr/>
        <a:lstStyle/>
        <a:p>
          <a:endParaRPr lang="en-US"/>
        </a:p>
      </dgm:t>
    </dgm:pt>
    <dgm:pt modelId="{BE449DEF-5A60-4040-88B4-DD7871EE6CAA}" type="sibTrans" cxnId="{6E5064E9-8A49-48DA-A9A2-95E43E081523}">
      <dgm:prSet/>
      <dgm:spPr/>
      <dgm:t>
        <a:bodyPr/>
        <a:lstStyle/>
        <a:p>
          <a:endParaRPr lang="en-US"/>
        </a:p>
      </dgm:t>
    </dgm:pt>
    <dgm:pt modelId="{E20EAFC0-5104-5149-B01A-5308EC344987}" type="pres">
      <dgm:prSet presAssocID="{DF5C4A51-7024-4642-B1E6-F00BA9BB740B}" presName="matrix" presStyleCnt="0">
        <dgm:presLayoutVars>
          <dgm:chMax val="1"/>
          <dgm:dir/>
          <dgm:resizeHandles val="exact"/>
        </dgm:presLayoutVars>
      </dgm:prSet>
      <dgm:spPr/>
    </dgm:pt>
    <dgm:pt modelId="{37D9E60D-CD2B-A74F-BF3B-E2B3C6B1C121}" type="pres">
      <dgm:prSet presAssocID="{DF5C4A51-7024-4642-B1E6-F00BA9BB740B}" presName="diamond" presStyleLbl="bgShp" presStyleIdx="0" presStyleCnt="1"/>
      <dgm:spPr/>
    </dgm:pt>
    <dgm:pt modelId="{CEB2FFE0-31CE-4440-8F4D-A8C19DBA2B95}" type="pres">
      <dgm:prSet presAssocID="{DF5C4A51-7024-4642-B1E6-F00BA9BB740B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F7FC89F-8999-8E42-8678-5422810278E8}" type="pres">
      <dgm:prSet presAssocID="{DF5C4A51-7024-4642-B1E6-F00BA9BB740B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489A4C6-C211-C443-9A16-0C79D854BBD3}" type="pres">
      <dgm:prSet presAssocID="{DF5C4A51-7024-4642-B1E6-F00BA9BB740B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948CF82-3773-DB4D-8484-FAF47468A396}" type="pres">
      <dgm:prSet presAssocID="{DF5C4A51-7024-4642-B1E6-F00BA9BB740B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7323761B-6CA3-8B4A-81C9-9421DF87E801}" type="presOf" srcId="{2B266474-57C2-4DBF-A69F-75A97ED1AF57}" destId="{CEB2FFE0-31CE-4440-8F4D-A8C19DBA2B95}" srcOrd="0" destOrd="0" presId="urn:microsoft.com/office/officeart/2005/8/layout/matrix3"/>
    <dgm:cxn modelId="{9663FD2E-6E34-2345-BC8C-E95237CAE2A9}" type="presOf" srcId="{091DAF60-A647-434D-A94F-79D6E288C23A}" destId="{1948CF82-3773-DB4D-8484-FAF47468A396}" srcOrd="0" destOrd="0" presId="urn:microsoft.com/office/officeart/2005/8/layout/matrix3"/>
    <dgm:cxn modelId="{4AB5B748-A057-4480-B06B-1068E7A7F899}" srcId="{DF5C4A51-7024-4642-B1E6-F00BA9BB740B}" destId="{2B266474-57C2-4DBF-A69F-75A97ED1AF57}" srcOrd="0" destOrd="0" parTransId="{0DD0A42B-BA8A-4352-8FFF-9312D3DF4956}" sibTransId="{77E6E540-2374-4AB2-96D7-6DBFE47B474B}"/>
    <dgm:cxn modelId="{0E1E3E4E-17CC-6C4E-8C17-989722FD1C1C}" type="presOf" srcId="{D5E0383C-926B-4E27-9C7A-5D091DB5A631}" destId="{1F7FC89F-8999-8E42-8678-5422810278E8}" srcOrd="0" destOrd="0" presId="urn:microsoft.com/office/officeart/2005/8/layout/matrix3"/>
    <dgm:cxn modelId="{0D82C27D-83DE-A845-8BEE-F45E55A53E2F}" type="presOf" srcId="{D97C20B5-75CA-44AF-9CA1-02DBA31DD7C9}" destId="{4489A4C6-C211-C443-9A16-0C79D854BBD3}" srcOrd="0" destOrd="0" presId="urn:microsoft.com/office/officeart/2005/8/layout/matrix3"/>
    <dgm:cxn modelId="{F61963B4-B41E-4D8D-B041-F5947C1E6641}" srcId="{DF5C4A51-7024-4642-B1E6-F00BA9BB740B}" destId="{D5E0383C-926B-4E27-9C7A-5D091DB5A631}" srcOrd="1" destOrd="0" parTransId="{B36FDC34-3B02-41A8-B67E-106EEB70E2B4}" sibTransId="{83BF58B5-6A47-4167-AB32-7C8C69035C0E}"/>
    <dgm:cxn modelId="{5E2A33CF-2695-461A-B652-A374B1D5D4DD}" srcId="{DF5C4A51-7024-4642-B1E6-F00BA9BB740B}" destId="{D97C20B5-75CA-44AF-9CA1-02DBA31DD7C9}" srcOrd="2" destOrd="0" parTransId="{47BB0806-7D9E-42CA-AFCF-E3FF3EFABB17}" sibTransId="{90E78A7B-F043-44BB-828F-713DFE0627A2}"/>
    <dgm:cxn modelId="{77B642DA-87DB-8849-BD69-1E8700CEBF2E}" type="presOf" srcId="{DF5C4A51-7024-4642-B1E6-F00BA9BB740B}" destId="{E20EAFC0-5104-5149-B01A-5308EC344987}" srcOrd="0" destOrd="0" presId="urn:microsoft.com/office/officeart/2005/8/layout/matrix3"/>
    <dgm:cxn modelId="{6E5064E9-8A49-48DA-A9A2-95E43E081523}" srcId="{DF5C4A51-7024-4642-B1E6-F00BA9BB740B}" destId="{091DAF60-A647-434D-A94F-79D6E288C23A}" srcOrd="3" destOrd="0" parTransId="{E25D1D0C-182E-4070-8E34-501978888350}" sibTransId="{BE449DEF-5A60-4040-88B4-DD7871EE6CAA}"/>
    <dgm:cxn modelId="{B3ED8650-741B-C34F-9557-7AC5B60170AA}" type="presParOf" srcId="{E20EAFC0-5104-5149-B01A-5308EC344987}" destId="{37D9E60D-CD2B-A74F-BF3B-E2B3C6B1C121}" srcOrd="0" destOrd="0" presId="urn:microsoft.com/office/officeart/2005/8/layout/matrix3"/>
    <dgm:cxn modelId="{AE92E57C-B1D5-0B43-9C9B-65AA686C82E2}" type="presParOf" srcId="{E20EAFC0-5104-5149-B01A-5308EC344987}" destId="{CEB2FFE0-31CE-4440-8F4D-A8C19DBA2B95}" srcOrd="1" destOrd="0" presId="urn:microsoft.com/office/officeart/2005/8/layout/matrix3"/>
    <dgm:cxn modelId="{F5C58C79-5CFC-0646-8951-636B85BC32B6}" type="presParOf" srcId="{E20EAFC0-5104-5149-B01A-5308EC344987}" destId="{1F7FC89F-8999-8E42-8678-5422810278E8}" srcOrd="2" destOrd="0" presId="urn:microsoft.com/office/officeart/2005/8/layout/matrix3"/>
    <dgm:cxn modelId="{B18D6DBF-F221-5641-BF37-EEFFB775F382}" type="presParOf" srcId="{E20EAFC0-5104-5149-B01A-5308EC344987}" destId="{4489A4C6-C211-C443-9A16-0C79D854BBD3}" srcOrd="3" destOrd="0" presId="urn:microsoft.com/office/officeart/2005/8/layout/matrix3"/>
    <dgm:cxn modelId="{5F3C84A2-6042-9949-9DED-E1DE04ABB8C6}" type="presParOf" srcId="{E20EAFC0-5104-5149-B01A-5308EC344987}" destId="{1948CF82-3773-DB4D-8484-FAF47468A396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8F564C-D19F-9B49-9FE8-76F87A6A1DFA}">
      <dsp:nvSpPr>
        <dsp:cNvPr id="0" name=""/>
        <dsp:cNvSpPr/>
      </dsp:nvSpPr>
      <dsp:spPr>
        <a:xfrm>
          <a:off x="4709" y="850769"/>
          <a:ext cx="2285999" cy="3200399"/>
        </a:xfrm>
        <a:prstGeom prst="rect">
          <a:avLst/>
        </a:prstGeom>
        <a:solidFill>
          <a:schemeClr val="bg1">
            <a:lumMod val="85000"/>
            <a:alpha val="90000"/>
          </a:schemeClr>
        </a:solid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25" tIns="330200" rIns="178225" bIns="33020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Daily Hassles</a:t>
          </a:r>
        </a:p>
      </dsp:txBody>
      <dsp:txXfrm>
        <a:off x="4709" y="2066921"/>
        <a:ext cx="2285999" cy="1920239"/>
      </dsp:txXfrm>
    </dsp:sp>
    <dsp:sp modelId="{D0184270-DB3A-DA47-B580-CE0CD45369B7}">
      <dsp:nvSpPr>
        <dsp:cNvPr id="0" name=""/>
        <dsp:cNvSpPr/>
      </dsp:nvSpPr>
      <dsp:spPr>
        <a:xfrm>
          <a:off x="662940" y="1175523"/>
          <a:ext cx="960119" cy="960119"/>
        </a:xfrm>
        <a:prstGeom prst="ellipse">
          <a:avLst/>
        </a:prstGeom>
        <a:solidFill>
          <a:schemeClr val="accent1"/>
        </a:solid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4855" tIns="12700" rIns="74855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  <a:endParaRPr lang="en-US" sz="4800" kern="1200" dirty="0"/>
        </a:p>
      </dsp:txBody>
      <dsp:txXfrm>
        <a:off x="803546" y="1316129"/>
        <a:ext cx="678907" cy="678907"/>
      </dsp:txXfrm>
    </dsp:sp>
    <dsp:sp modelId="{D34FA04D-329B-2A46-906C-9F694D2C49FA}">
      <dsp:nvSpPr>
        <dsp:cNvPr id="0" name=""/>
        <dsp:cNvSpPr/>
      </dsp:nvSpPr>
      <dsp:spPr>
        <a:xfrm>
          <a:off x="0" y="4051096"/>
          <a:ext cx="2285999" cy="72"/>
        </a:xfrm>
        <a:prstGeom prst="rect">
          <a:avLst/>
        </a:prstGeom>
        <a:solidFill>
          <a:schemeClr val="accent2">
            <a:hueOff val="-264675"/>
            <a:satOff val="298"/>
            <a:lumOff val="706"/>
            <a:alphaOff val="0"/>
          </a:schemeClr>
        </a:solidFill>
        <a:ln w="10795" cap="flat" cmpd="sng" algn="ctr">
          <a:solidFill>
            <a:schemeClr val="accent2">
              <a:hueOff val="-264675"/>
              <a:satOff val="298"/>
              <a:lumOff val="7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94063AF-F4BC-AF41-99C7-A6697FA7C832}">
      <dsp:nvSpPr>
        <dsp:cNvPr id="0" name=""/>
        <dsp:cNvSpPr/>
      </dsp:nvSpPr>
      <dsp:spPr>
        <a:xfrm>
          <a:off x="2514600" y="850769"/>
          <a:ext cx="2285999" cy="3200399"/>
        </a:xfrm>
        <a:prstGeom prst="rect">
          <a:avLst/>
        </a:prstGeom>
        <a:solidFill>
          <a:schemeClr val="bg1">
            <a:lumMod val="75000"/>
            <a:alpha val="90000"/>
          </a:schemeClr>
        </a:solid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25" tIns="330200" rIns="178225" bIns="33020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Chronic Stress</a:t>
          </a:r>
        </a:p>
      </dsp:txBody>
      <dsp:txXfrm>
        <a:off x="2514600" y="2066921"/>
        <a:ext cx="2285999" cy="1920239"/>
      </dsp:txXfrm>
    </dsp:sp>
    <dsp:sp modelId="{B1D213BF-D36D-E844-8522-CAB38494F126}">
      <dsp:nvSpPr>
        <dsp:cNvPr id="0" name=""/>
        <dsp:cNvSpPr/>
      </dsp:nvSpPr>
      <dsp:spPr>
        <a:xfrm>
          <a:off x="3177540" y="1170809"/>
          <a:ext cx="960119" cy="960119"/>
        </a:xfrm>
        <a:prstGeom prst="ellipse">
          <a:avLst/>
        </a:prstGeom>
        <a:solidFill>
          <a:schemeClr val="accent1"/>
        </a:solid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4855" tIns="12700" rIns="74855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  <a:endParaRPr lang="en-US" sz="4800" kern="1200" dirty="0"/>
        </a:p>
      </dsp:txBody>
      <dsp:txXfrm>
        <a:off x="3318146" y="1311415"/>
        <a:ext cx="678907" cy="678907"/>
      </dsp:txXfrm>
    </dsp:sp>
    <dsp:sp modelId="{0E88CB35-29F3-5442-A8D8-40C6C85C0D45}">
      <dsp:nvSpPr>
        <dsp:cNvPr id="0" name=""/>
        <dsp:cNvSpPr/>
      </dsp:nvSpPr>
      <dsp:spPr>
        <a:xfrm>
          <a:off x="2514600" y="4051096"/>
          <a:ext cx="2285999" cy="72"/>
        </a:xfrm>
        <a:prstGeom prst="rect">
          <a:avLst/>
        </a:prstGeom>
        <a:solidFill>
          <a:schemeClr val="accent2">
            <a:hueOff val="-794024"/>
            <a:satOff val="895"/>
            <a:lumOff val="2118"/>
            <a:alphaOff val="0"/>
          </a:schemeClr>
        </a:solidFill>
        <a:ln w="10795" cap="flat" cmpd="sng" algn="ctr">
          <a:solidFill>
            <a:schemeClr val="accent2">
              <a:hueOff val="-794024"/>
              <a:satOff val="895"/>
              <a:lumOff val="2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A2BB629-A99A-A94D-AAFB-9070CFA986D0}">
      <dsp:nvSpPr>
        <dsp:cNvPr id="0" name=""/>
        <dsp:cNvSpPr/>
      </dsp:nvSpPr>
      <dsp:spPr>
        <a:xfrm>
          <a:off x="5029199" y="850769"/>
          <a:ext cx="2285999" cy="3200399"/>
        </a:xfrm>
        <a:prstGeom prst="rect">
          <a:avLst/>
        </a:prstGeom>
        <a:solidFill>
          <a:schemeClr val="bg1">
            <a:lumMod val="65000"/>
            <a:alpha val="90000"/>
          </a:schemeClr>
        </a:solid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25" tIns="330200" rIns="178225" bIns="33020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Critical Incidents</a:t>
          </a:r>
        </a:p>
      </dsp:txBody>
      <dsp:txXfrm>
        <a:off x="5029199" y="2066921"/>
        <a:ext cx="2285999" cy="1920239"/>
      </dsp:txXfrm>
    </dsp:sp>
    <dsp:sp modelId="{500F6435-277E-2F41-8242-C39CA1DC4D3A}">
      <dsp:nvSpPr>
        <dsp:cNvPr id="0" name=""/>
        <dsp:cNvSpPr/>
      </dsp:nvSpPr>
      <dsp:spPr>
        <a:xfrm>
          <a:off x="5692139" y="1170809"/>
          <a:ext cx="960119" cy="960119"/>
        </a:xfrm>
        <a:prstGeom prst="ellipse">
          <a:avLst/>
        </a:prstGeom>
        <a:solidFill>
          <a:schemeClr val="accent1"/>
        </a:solid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4855" tIns="12700" rIns="74855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5832745" y="1311415"/>
        <a:ext cx="678907" cy="678907"/>
      </dsp:txXfrm>
    </dsp:sp>
    <dsp:sp modelId="{45B615FE-2D54-7E44-9F37-758995B0F8D0}">
      <dsp:nvSpPr>
        <dsp:cNvPr id="0" name=""/>
        <dsp:cNvSpPr/>
      </dsp:nvSpPr>
      <dsp:spPr>
        <a:xfrm>
          <a:off x="5029199" y="4051096"/>
          <a:ext cx="2285999" cy="72"/>
        </a:xfrm>
        <a:prstGeom prst="rect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0795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D9E60D-CD2B-A74F-BF3B-E2B3C6B1C121}">
      <dsp:nvSpPr>
        <dsp:cNvPr id="0" name=""/>
        <dsp:cNvSpPr/>
      </dsp:nvSpPr>
      <dsp:spPr>
        <a:xfrm>
          <a:off x="1345406" y="0"/>
          <a:ext cx="4021138" cy="4021138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EB2FFE0-31CE-4440-8F4D-A8C19DBA2B95}">
      <dsp:nvSpPr>
        <dsp:cNvPr id="0" name=""/>
        <dsp:cNvSpPr/>
      </dsp:nvSpPr>
      <dsp:spPr>
        <a:xfrm>
          <a:off x="1727414" y="382008"/>
          <a:ext cx="1568243" cy="15682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Physiological</a:t>
          </a:r>
        </a:p>
      </dsp:txBody>
      <dsp:txXfrm>
        <a:off x="1803969" y="458563"/>
        <a:ext cx="1415133" cy="1415133"/>
      </dsp:txXfrm>
    </dsp:sp>
    <dsp:sp modelId="{1F7FC89F-8999-8E42-8678-5422810278E8}">
      <dsp:nvSpPr>
        <dsp:cNvPr id="0" name=""/>
        <dsp:cNvSpPr/>
      </dsp:nvSpPr>
      <dsp:spPr>
        <a:xfrm>
          <a:off x="3416292" y="382008"/>
          <a:ext cx="1568243" cy="15682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Emotions</a:t>
          </a:r>
        </a:p>
      </dsp:txBody>
      <dsp:txXfrm>
        <a:off x="3492847" y="458563"/>
        <a:ext cx="1415133" cy="1415133"/>
      </dsp:txXfrm>
    </dsp:sp>
    <dsp:sp modelId="{4489A4C6-C211-C443-9A16-0C79D854BBD3}">
      <dsp:nvSpPr>
        <dsp:cNvPr id="0" name=""/>
        <dsp:cNvSpPr/>
      </dsp:nvSpPr>
      <dsp:spPr>
        <a:xfrm>
          <a:off x="1727414" y="2070886"/>
          <a:ext cx="1568243" cy="15682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Behaviors</a:t>
          </a:r>
        </a:p>
      </dsp:txBody>
      <dsp:txXfrm>
        <a:off x="1803969" y="2147441"/>
        <a:ext cx="1415133" cy="1415133"/>
      </dsp:txXfrm>
    </dsp:sp>
    <dsp:sp modelId="{1948CF82-3773-DB4D-8484-FAF47468A396}">
      <dsp:nvSpPr>
        <dsp:cNvPr id="0" name=""/>
        <dsp:cNvSpPr/>
      </dsp:nvSpPr>
      <dsp:spPr>
        <a:xfrm>
          <a:off x="3416292" y="2070886"/>
          <a:ext cx="1568243" cy="15682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Thoughts</a:t>
          </a:r>
        </a:p>
      </dsp:txBody>
      <dsp:txXfrm>
        <a:off x="3492847" y="2147441"/>
        <a:ext cx="1415133" cy="14151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AEF0136-67B7-4A64-AC93-C05C440938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8096F8-D9D9-420F-A59E-475C73544B3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30B576A-2CA2-4A8D-BBE8-7500F12746D9}" type="datetimeFigureOut">
              <a:rPr lang="en-US"/>
              <a:pPr>
                <a:defRPr/>
              </a:pPr>
              <a:t>10/10/2018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716AA1D-9955-4412-845F-F6943E6CB5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A3EC81E-A5A9-473A-BFC5-89D760145C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ACE6CF-0917-46C0-A612-A7742AEADED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82EEB8-28D0-4704-9D5F-19FB4C0A2B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48102AF-0DF0-432D-9584-0311AB7EB0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D54ABD28-D543-443A-A2AB-812E7CEFCA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9EAE6FF7-110F-4B4A-97D7-84B9C9807C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D24CC540-7EB2-4562-9C80-50A71D1663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2F75526-427C-4CBF-9B7C-FB71CD917F2B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4CAAEAC6-DC80-4A4F-B090-8D91641413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0982A5A2-B827-4BD4-A51E-21894B32B2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EE914E40-3F61-4E38-907D-5DB281EB39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88BA2C5-C4DA-4400-8536-D9AC6037A27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0DF5A130-B37E-4653-91CC-41EFA5D30C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0CCC9A2B-7733-47E8-9B85-81CB023F7E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11F3695D-B98F-4CC7-AA3B-D3AE09490C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4BF1400-646B-46E3-A622-708DCEEF8F35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6D10751D-5008-4AC4-BB43-81E4CD3087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25EB14A2-17A3-4408-A024-C7C9228010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Image in public domain </a:t>
            </a:r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77FF4060-EC51-47D0-924F-43995D508D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34295C-3DFD-4E09-A694-5B43E7CA6E47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8AB05D33-2140-47F6-949A-B62CA1B359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BA63A255-5C94-472E-8FAF-7E7A10399E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Daily Hassles: Getting the kids to school, taking the dog for a walk, dealing with grumpy or overly cheerful coworkers</a:t>
            </a:r>
          </a:p>
          <a:p>
            <a:pPr>
              <a:spcBef>
                <a:spcPct val="0"/>
              </a:spcBef>
            </a:pPr>
            <a:r>
              <a:rPr lang="en-US" altLang="en-US"/>
              <a:t>Chronic Stress: Caretaking stress, Medical Issues (diabetes, COPD, high blood pressure), mental health difficulties</a:t>
            </a:r>
          </a:p>
          <a:p>
            <a:pPr>
              <a:spcBef>
                <a:spcPct val="0"/>
              </a:spcBef>
            </a:pPr>
            <a:r>
              <a:rPr lang="en-US" altLang="en-US"/>
              <a:t>Critical Incidents: Hurricane, natural disaster, abuse, trauma</a:t>
            </a:r>
          </a:p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41E31656-DC16-416C-9789-38973C93DB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120672E-0A56-4453-8EF3-65A15E9B52D7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E739BA53-1740-4735-9806-D495CEA151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60513049-B886-47F4-A86A-3980F39FF5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Physiological: Fatigue, headaches, upset stomach, insomnia, chest pain, frequent colds</a:t>
            </a:r>
          </a:p>
          <a:p>
            <a:pPr>
              <a:spcBef>
                <a:spcPct val="0"/>
              </a:spcBef>
            </a:pPr>
            <a:r>
              <a:rPr lang="en-US" altLang="en-US"/>
              <a:t>Emotions: Irritability, general unhappiness, depression, anxiety, feelings of overwhelm, loneliness, isolation</a:t>
            </a:r>
          </a:p>
          <a:p>
            <a:pPr>
              <a:spcBef>
                <a:spcPct val="0"/>
              </a:spcBef>
            </a:pPr>
            <a:r>
              <a:rPr lang="en-US" altLang="en-US"/>
              <a:t>Behaviors: Restlessness, isolating oneself, arguments with others, crying; substance use</a:t>
            </a:r>
          </a:p>
          <a:p>
            <a:pPr>
              <a:spcBef>
                <a:spcPct val="0"/>
              </a:spcBef>
            </a:pPr>
            <a:r>
              <a:rPr lang="en-US" altLang="en-US"/>
              <a:t>Thoughts: Negative thoughts, Believe you’re unable to cope, No solutions to the current stress</a:t>
            </a:r>
          </a:p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8926447F-5077-4619-82C4-993481B07C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14833C2-72CC-4C24-B815-33F1822625E9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2A607290-D646-4BC3-B442-40C61E2314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05A9006C-13B6-420D-98D3-874A880F98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Resistance decreases-immune system struggles to maintain, fuse gets shorter, bringing work home</a:t>
            </a:r>
          </a:p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ED7C79E4-50F3-46FE-AA03-C975392686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8A2DE7-F81B-45F5-9580-27443C5986C8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5A60E511-F655-4694-B2DC-047DFCA0C2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A8EC06E5-996D-4DEF-8342-625E48C781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Compassion fatigue-indifference to charitable appeals on behalf of those who are suffering, experienced as a result of the frequency or number of such appeals.</a:t>
            </a:r>
          </a:p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936317B8-442F-49D9-857B-6CA96F789A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41EF61B-740F-48E5-B044-ACA18DB76886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6331CC96-1B81-48CB-9B52-688844CB07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87C5D693-CBE4-42FF-A4BA-1D3EEC301C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Positive thinking is not something that happens overnight. You have to start in times of lower stress to practice. Think of building a muscle. Even if you over extend, the muscle is likely stronger than if you weren’t to hit the gym at all. </a:t>
            </a:r>
          </a:p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1D65C519-842D-4D7D-83A2-E0CA20EBCC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3EA678E-C969-4BDE-86DB-0668D6AB1AEC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DDAE7D2A-7355-4D59-89B1-E04102F4EB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789F1130-238B-411C-8EE5-2447544A92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What signs of stress do you notice first? Do loved ones ever notice you’re stressed before you do?</a:t>
            </a:r>
          </a:p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r>
              <a:rPr lang="en-US" altLang="en-US"/>
              <a:t>Communicate with your supervisors-let them know if you need more frequent breaks. </a:t>
            </a:r>
          </a:p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r>
              <a:rPr lang="en-US" altLang="en-US"/>
              <a:t>Compassion fatigue-indifference to charitable appeals on behalf of those who are suffering, experienced as a result of the frequency or number of such appeals.</a:t>
            </a:r>
          </a:p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FE80E366-CC0C-4306-87A9-0A85F33CA0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D99145-9F81-4BEA-A7C9-6FD21C352A54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B4D5AE2B-0BA8-480D-BE56-3CD1E9E52E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03B12208-B7DD-468A-BEE8-55E83E0B0C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Coming right back to the gym metaphor.</a:t>
            </a:r>
          </a:p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r>
              <a:rPr lang="en-US" altLang="en-US"/>
              <a:t>Practice self-care in times of decreased stress and practice including it in your daily routine. These are tips for anyone but especially crisis responders. Self-care is the first thing to go when stress begins to overwhelm the system. We crave sugary foods that leave us feeling more tired and with less energy. </a:t>
            </a:r>
          </a:p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8D50A3AB-810B-4940-BECD-D3C145F76E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C640D7-6055-4E06-80D2-29D149745498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FE87BA-91A6-45FB-A8C6-1C1018D90E3F}"/>
              </a:ext>
            </a:extLst>
          </p:cNvPr>
          <p:cNvSpPr/>
          <p:nvPr/>
        </p:nvSpPr>
        <p:spPr>
          <a:xfrm>
            <a:off x="0" y="762000"/>
            <a:ext cx="9142413" cy="53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2D59B4-C755-4B9D-9D9C-9C1844FF14D1}"/>
              </a:ext>
            </a:extLst>
          </p:cNvPr>
          <p:cNvSpPr/>
          <p:nvPr/>
        </p:nvSpPr>
        <p:spPr>
          <a:xfrm>
            <a:off x="9271000" y="762000"/>
            <a:ext cx="2924175" cy="5334000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/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DF96402-5011-43A5-8310-26E904675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654C9-BE87-490E-ADA7-7473DAEE2B82}" type="datetime1">
              <a:rPr lang="en-US"/>
              <a:pPr>
                <a:defRPr/>
              </a:pPr>
              <a:t>10/10/2018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4949B2F-F4AB-4EAF-ABFC-BE10FEE2F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806B9F1-9EAD-449F-B93B-5BBF8085C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9F127-FD44-44A0-92BC-0CAB6719D3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203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8A7C6D-594F-4E0B-8BAD-DF143DD1F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5FE5E-2FE6-43F4-AD6F-C9729D1AAB39}" type="datetime1">
              <a:rPr lang="en-US"/>
              <a:pPr>
                <a:defRPr/>
              </a:pPr>
              <a:t>10/10/2018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83B7F-E1D3-4891-B460-5730D257D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2AA82-DCE8-40FE-ACA0-B19F675F1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E77B2-CF98-453C-BC1C-C875DC9731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199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7FC71-A706-4935-A642-6700D3FE9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6AEAF-9881-425B-A3C4-611E06F14929}" type="datetime1">
              <a:rPr lang="en-US"/>
              <a:pPr>
                <a:defRPr/>
              </a:pPr>
              <a:t>10/10/2018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7DFB1-290A-41EF-87B6-37A02F660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3CAE-0ADE-43B6-B491-B0026776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0D5D3-9C20-4A6D-914A-2C63A91022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024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5918E-51B6-4614-B31D-075E3A113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899C7-D984-4254-9D31-93D2CCA7DFE3}" type="datetime1">
              <a:rPr lang="en-US"/>
              <a:pPr>
                <a:defRPr/>
              </a:pPr>
              <a:t>10/10/2018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4C13B-8B6D-4837-A775-B88079158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707B58-3484-45FD-817C-8FF146438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F6F3C-CB0A-44E3-BDF2-CA1C3642C9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181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/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0919E-DEA2-4AAE-AF66-79F93A94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45B91-DB3F-47ED-8C0E-7418420785FA}" type="datetime1">
              <a:rPr lang="en-US"/>
              <a:pPr>
                <a:defRPr/>
              </a:pPr>
              <a:t>10/10/2018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F2E36-2ADC-48ED-BF95-7C01F987F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557CF-0BFB-4C4C-B4F8-3BF2B78D6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05F13-DC23-4304-B891-453C321EA6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04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EE453AC-534A-4B92-8F27-3A534FFCE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3ABD1-DB7F-4ABD-A609-CD11BAE372A1}" type="datetime1">
              <a:rPr lang="en-US"/>
              <a:pPr>
                <a:defRPr/>
              </a:pPr>
              <a:t>10/10/2018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624D842-C92E-48CC-B27D-01E99CCA6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DFD2E4-A5B0-465C-9C31-ADEDF379F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11AB9-7458-4ABF-812E-3318585D6B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526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FCC4110-21DF-4FFB-B91D-C9CC19FEF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62EE9-1B82-4F92-A691-57CD9737C58E}" type="datetime1">
              <a:rPr lang="en-US"/>
              <a:pPr>
                <a:defRPr/>
              </a:pPr>
              <a:t>10/10/2018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AFB0FCB-06E1-4CB2-B954-7B91833E0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43C6E1-FC28-4C25-9BD3-8B8B6AA55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7B798-8B99-4A6A-AE5D-25B107F440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771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EEC326D-3A8F-432F-B669-E1692D7C1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C19DC-3338-4AB2-A8BC-E13E964130A3}" type="datetime1">
              <a:rPr lang="en-US"/>
              <a:pPr>
                <a:defRPr/>
              </a:pPr>
              <a:t>10/10/2018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B98156A-3102-4D85-A443-0884BC5D4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4F669F8-86A7-47C5-BB67-8FB203491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3FCEB-6D26-4BCD-9B44-715FA815C7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723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800C4596-251A-4C4F-85AB-2A61084F8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9346C-4146-45EF-B49D-7BEA136A3DE2}" type="datetime1">
              <a:rPr lang="en-US"/>
              <a:pPr>
                <a:defRPr/>
              </a:pPr>
              <a:t>10/10/2018</a:t>
            </a:fld>
            <a:endParaRPr lang="en-US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4240C83D-566F-4841-9376-5BBF65A22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60D4F292-C925-4DA6-898F-0423DE096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62CC5-805A-48CE-96E6-FA354DDCC0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08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/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2813C0E-86DF-42CF-8CE9-E998E9BCE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C109A-2B92-47E5-ABD1-8FE65FDF45BE}" type="datetime1">
              <a:rPr lang="en-US"/>
              <a:pPr>
                <a:defRPr/>
              </a:pPr>
              <a:t>10/10/2018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E0F5925-A0A3-4D9E-AA52-B977A9474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4236679-6E3F-4DDD-B9E4-D90E084B5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B729D-D0EE-43F3-90F5-4F4BD7ADEB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013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/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rtlCol="0" anchor="t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7">
            <a:extLst>
              <a:ext uri="{FF2B5EF4-FFF2-40B4-BE49-F238E27FC236}">
                <a16:creationId xmlns:a16="http://schemas.microsoft.com/office/drawing/2014/main" id="{230B8852-CFDB-4872-915F-7EDFA53AF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485AC-205C-4478-A09B-1C43F5C3540A}" type="datetime1">
              <a:rPr lang="en-US"/>
              <a:pPr>
                <a:defRPr/>
              </a:pPr>
              <a:t>10/10/2018</a:t>
            </a:fld>
            <a:endParaRPr lang="en-US" dirty="0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CDDE76A2-A4AF-43FD-BEEE-AB0D8F73D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8850" y="6356350"/>
            <a:ext cx="59118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B3E40827-95ED-4AF3-8443-990FFDC6B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B5B29-4BBF-4220-A89F-5CC0A5B0C6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498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D343CA-B2F7-41A6-9F6D-86D966C832FC}"/>
              </a:ext>
            </a:extLst>
          </p:cNvPr>
          <p:cNvSpPr/>
          <p:nvPr/>
        </p:nvSpPr>
        <p:spPr>
          <a:xfrm>
            <a:off x="0" y="758825"/>
            <a:ext cx="3443288" cy="5330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C93FCC-F5A6-4385-A8C5-26BAB1BB3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13" y="1123950"/>
            <a:ext cx="2947987" cy="4600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2FADDF1-E642-4FC3-8313-1A767F2A3BD7}"/>
              </a:ext>
            </a:extLst>
          </p:cNvPr>
          <p:cNvSpPr/>
          <p:nvPr/>
        </p:nvSpPr>
        <p:spPr>
          <a:xfrm>
            <a:off x="11815763" y="758825"/>
            <a:ext cx="384175" cy="5330825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9" name="Text Placeholder 2">
            <a:extLst>
              <a:ext uri="{FF2B5EF4-FFF2-40B4-BE49-F238E27FC236}">
                <a16:creationId xmlns:a16="http://schemas.microsoft.com/office/drawing/2014/main" id="{5098F384-30A3-4A0A-8E0D-CA0C7A7FAF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868738" y="863600"/>
            <a:ext cx="731520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547A0-0369-40AF-92E0-B79FB323BF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193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2FD1F87-E2DF-4F1F-B056-AC0E696A696F}" type="datetime1">
              <a:rPr lang="en-US"/>
              <a:pPr>
                <a:defRPr/>
              </a:pPr>
              <a:t>10/10/2018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64AC9B-A873-410D-B12D-74BB563D0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68738" y="6356350"/>
            <a:ext cx="5911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144CA-F4E2-4303-817A-5661D472E2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4663" y="6356350"/>
            <a:ext cx="15303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8242A077-FE60-4F2E-8544-553FC9506D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50" r:id="rId1"/>
    <p:sldLayoutId id="2147484942" r:id="rId2"/>
    <p:sldLayoutId id="2147484943" r:id="rId3"/>
    <p:sldLayoutId id="2147484944" r:id="rId4"/>
    <p:sldLayoutId id="2147484945" r:id="rId5"/>
    <p:sldLayoutId id="2147484946" r:id="rId6"/>
    <p:sldLayoutId id="2147484951" r:id="rId7"/>
    <p:sldLayoutId id="2147484947" r:id="rId8"/>
    <p:sldLayoutId id="2147484952" r:id="rId9"/>
    <p:sldLayoutId id="2147484948" r:id="rId10"/>
    <p:sldLayoutId id="2147484949" r:id="rId11"/>
  </p:sldLayoutIdLst>
  <p:hf sldNum="0"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 spc="-60">
          <a:solidFill>
            <a:srgbClr val="FFFFFF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Franklin Gothic Medium" panose="020B06030201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Franklin Gothic Medium" panose="020B06030201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Franklin Gothic Medium" panose="020B06030201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Franklin Gothic Medium" panose="020B06030201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Franklin Gothic Medium" panose="020B06030201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Franklin Gothic Medium" panose="020B06030201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Franklin Gothic Medium" panose="020B06030201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Franklin Gothic Medium" panose="020B0603020102020204" pitchFamily="34" charset="0"/>
        </a:defRPr>
      </a:lvl9pPr>
    </p:titleStyle>
    <p:bodyStyle>
      <a:lvl1pPr marL="182563" indent="-182563" algn="l" rtl="0" fontAlgn="base">
        <a:lnSpc>
          <a:spcPct val="90000"/>
        </a:lnSpc>
        <a:spcBef>
          <a:spcPts val="12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0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182563" algn="l" rtl="0" fontAlgn="base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182563" algn="l" rtl="0" fontAlgn="base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600"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182563" algn="l" rtl="0" fontAlgn="base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182563" algn="l" rtl="0" fontAlgn="base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cpancf.com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pancf.com/articles_files/stressphysiologyfightflight.html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ru.com/AboutGRU/MissionValues.aspx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tsn.org/trauma-informed-care/secondary-traumatic-stres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pancf.com/pdf/compassionburnoutfatigue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assionfatigue.org/pages/symptoms.html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store.samhsa.gov/shin/content/SMA14-4873/SMA14-4873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store.samhsa.gov/shin/content/SMA14-4873/SMA14-4873.pd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cpancf.com/articles_files/sleephygienehandout.html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niosh/index.htm" TargetMode="External"/><Relationship Id="rId2" Type="http://schemas.openxmlformats.org/officeDocument/2006/relationships/hyperlink" Target="https://www.cdc.gov/niosh/topics/traumaticincident/default.html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hyperlink" Target="https://www2c.cdc.gov/podcasts/media/pdf/AntaresPgm1.pdf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entalhelp.net/blogs/types-of-stress-and-their-symptoms/" TargetMode="Externa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710875C1-007B-4C82-ABEB-347319FB5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147" name="Picture 5">
            <a:extLst>
              <a:ext uri="{FF2B5EF4-FFF2-40B4-BE49-F238E27FC236}">
                <a16:creationId xmlns:a16="http://schemas.microsoft.com/office/drawing/2014/main" id="{CEA5FCB4-9AEA-4BF3-935B-94C411589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-3175" y="-381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2F14D3C-F5C1-46E0-84D4-C16EC720F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62000"/>
            <a:ext cx="9142413" cy="5334000"/>
          </a:xfrm>
          <a:prstGeom prst="rect">
            <a:avLst/>
          </a:prstGeom>
          <a:solidFill>
            <a:schemeClr val="accent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A3AB11-6D74-8744-9DAC-939E28A77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038" y="1755775"/>
            <a:ext cx="7402512" cy="2119313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Stress Management and Relaxation Techniques for Responders and Workers in Natural Disasters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Presentation  prepared for Gainesville Regional Utilities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CA99AC-8701-984F-A36A-EDB47F43C5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325" y="4129088"/>
            <a:ext cx="7723188" cy="1824037"/>
          </a:xfrm>
        </p:spPr>
        <p:txBody>
          <a:bodyPr rtlCol="0" anchor="ctr">
            <a:normAutofit fontScale="70000" lnSpcReduction="20000"/>
          </a:bodyPr>
          <a:lstStyle/>
          <a:p>
            <a:pPr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Shannon Caramiello, Psy.D.    Licensed Psychologist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Chloe Kemble, B.S.    Psychology Assistant 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Psychology Associates of North Central Florida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City of Gainesville and Gainesville Police Department EAP Providers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352) 336-2888       				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www.CPANCF.COM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9128101-8127-4BEB-A4BB-3B530DD4F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271000" y="762000"/>
            <a:ext cx="2924175" cy="5334000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E051F2-F656-8A47-A247-0CE796B21ECE}"/>
              </a:ext>
            </a:extLst>
          </p:cNvPr>
          <p:cNvSpPr/>
          <p:nvPr/>
        </p:nvSpPr>
        <p:spPr>
          <a:xfrm>
            <a:off x="0" y="6237288"/>
            <a:ext cx="1219200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Clinical Psychology Associates                               352-336-2888  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North Central Florida      2121 NW 40</a:t>
            </a:r>
            <a:r>
              <a:rPr lang="en-US" sz="1200" b="1" i="1" baseline="30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Terr. Ste B Gainesville FL 32605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BE051C-5FDF-EA45-9D5C-431157356D6B}"/>
              </a:ext>
            </a:extLst>
          </p:cNvPr>
          <p:cNvSpPr/>
          <p:nvPr/>
        </p:nvSpPr>
        <p:spPr>
          <a:xfrm>
            <a:off x="5443538" y="6308725"/>
            <a:ext cx="6594475" cy="477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Gainesville – Ocala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www.CPANCF.COM</a:t>
            </a: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58825"/>
            <a:ext cx="10906125" cy="165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014075" y="758825"/>
            <a:ext cx="1185863" cy="1651000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527300"/>
            <a:ext cx="1169988" cy="3562350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279525" y="2527300"/>
            <a:ext cx="10920413" cy="35623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463" name="Title 1">
            <a:extLst>
              <a:ext uri="{FF2B5EF4-FFF2-40B4-BE49-F238E27FC236}">
                <a16:creationId xmlns:a16="http://schemas.microsoft.com/office/drawing/2014/main" id="{B0CE41A2-C52A-4380-BA1A-21E634C429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1087438"/>
            <a:ext cx="8983663" cy="1000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SIGNS OF STRESS</a:t>
            </a:r>
          </a:p>
        </p:txBody>
      </p:sp>
      <p:sp>
        <p:nvSpPr>
          <p:cNvPr id="19464" name="Content Placeholder 2">
            <a:extLst>
              <a:ext uri="{FF2B5EF4-FFF2-40B4-BE49-F238E27FC236}">
                <a16:creationId xmlns:a16="http://schemas.microsoft.com/office/drawing/2014/main" id="{97678613-380E-45D7-B2D1-70870499FB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00200" y="2535238"/>
            <a:ext cx="8983663" cy="3554412"/>
          </a:xfrm>
        </p:spPr>
        <p:txBody>
          <a:bodyPr/>
          <a:lstStyle/>
          <a:p>
            <a:r>
              <a:rPr lang="en-US" alt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feel unmotivated</a:t>
            </a:r>
          </a:p>
          <a:p>
            <a:r>
              <a:rPr lang="en-US" alt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may suffer</a:t>
            </a:r>
          </a:p>
          <a:p>
            <a:r>
              <a:rPr lang="en-US" alt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Loss of self-confidence</a:t>
            </a:r>
          </a:p>
          <a:p>
            <a:r>
              <a:rPr lang="en-US" alt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Worrying</a:t>
            </a:r>
          </a:p>
          <a:p>
            <a:r>
              <a:rPr lang="en-US" alt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Feelings of isolation and loneliness</a:t>
            </a:r>
          </a:p>
          <a:p>
            <a:r>
              <a:rPr lang="en-US" alt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Feeling tired / having low energy</a:t>
            </a:r>
          </a:p>
          <a:p>
            <a:r>
              <a:rPr lang="en-US" alt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Overuse alcohol, drugs, or food</a:t>
            </a:r>
          </a:p>
          <a:p>
            <a:r>
              <a:rPr lang="en-US" alt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Physical symptoms (headaches, stomach aches, frequent colds, etc.)</a:t>
            </a:r>
          </a:p>
        </p:txBody>
      </p:sp>
      <p:sp>
        <p:nvSpPr>
          <p:cNvPr id="19465" name="Footer Placeholder 3">
            <a:extLst>
              <a:ext uri="{FF2B5EF4-FFF2-40B4-BE49-F238E27FC236}">
                <a16:creationId xmlns:a16="http://schemas.microsoft.com/office/drawing/2014/main" id="{79819A0A-0B77-42E4-AFE9-FFAA56176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6291263"/>
            <a:ext cx="5911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rgbClr val="595959"/>
                </a:solidFill>
                <a:latin typeface="Franklin Gothic Book" panose="020B0503020102020204" pitchFamily="34" charset="0"/>
              </a:defRPr>
            </a:lvl1pPr>
            <a:lvl2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rgbClr val="595959"/>
                </a:solidFill>
                <a:latin typeface="Franklin Gothic Book" panose="020B0503020102020204" pitchFamily="34" charset="0"/>
              </a:defRPr>
            </a:lvl2pPr>
            <a:lvl3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600">
                <a:solidFill>
                  <a:srgbClr val="595959"/>
                </a:solidFill>
                <a:latin typeface="Franklin Gothic Book" panose="020B0503020102020204" pitchFamily="34" charset="0"/>
              </a:defRPr>
            </a:lvl3pPr>
            <a:lvl4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4pPr>
            <a:lvl5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5pPr>
            <a:lvl6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6pPr>
            <a:lvl7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7pPr>
            <a:lvl8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8pPr>
            <a:lvl9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1400" b="1" i="1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Psychology Associates of North Central Florida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2CA188-BBA6-D246-9DDC-69A6C23E5456}"/>
              </a:ext>
            </a:extLst>
          </p:cNvPr>
          <p:cNvSpPr/>
          <p:nvPr/>
        </p:nvSpPr>
        <p:spPr>
          <a:xfrm>
            <a:off x="0" y="6237288"/>
            <a:ext cx="1219200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Clinical Psychology Associates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of North Central Florida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EFA58A-4828-4544-BF85-0F02EC64A476}"/>
              </a:ext>
            </a:extLst>
          </p:cNvPr>
          <p:cNvSpPr/>
          <p:nvPr/>
        </p:nvSpPr>
        <p:spPr>
          <a:xfrm>
            <a:off x="2774950" y="6234113"/>
            <a:ext cx="912495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Gainesville – Ocala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CPANCF.COM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6EEAC6-011F-4499-ACFF-2FDC742DB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58825"/>
            <a:ext cx="3443288" cy="5330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70F14D-B6E6-40EA-96B4-4E18D0CF9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815763" y="758825"/>
            <a:ext cx="384175" cy="5330825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CCCDCCF-DDE7-4FF9-BA8E-DFD3AC93A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485" name="Content Placeholder 4">
            <a:extLst>
              <a:ext uri="{FF2B5EF4-FFF2-40B4-BE49-F238E27FC236}">
                <a16:creationId xmlns:a16="http://schemas.microsoft.com/office/drawing/2014/main" id="{48F31F96-F7BB-45E4-884E-E1332907CD0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938" y="0"/>
            <a:ext cx="12199938" cy="6858000"/>
          </a:xfr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2352FE0-ACFA-479E-A574-CED1C035D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58825"/>
            <a:ext cx="3443288" cy="5330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1F5979-1992-492E-ABBD-62EBC1016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697288" y="754063"/>
            <a:ext cx="7864475" cy="5335587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7CB93F-A0E2-4BBE-B2FC-E93932C7E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815763" y="758825"/>
            <a:ext cx="384175" cy="5330825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489" name="Title 1">
            <a:extLst>
              <a:ext uri="{FF2B5EF4-FFF2-40B4-BE49-F238E27FC236}">
                <a16:creationId xmlns:a16="http://schemas.microsoft.com/office/drawing/2014/main" id="{55DC9922-00B1-4289-B369-2CF7C42D06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REACTION TO STRESS:</a:t>
            </a:r>
            <a:b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Fight or Flight</a:t>
            </a:r>
          </a:p>
        </p:txBody>
      </p:sp>
      <p:sp>
        <p:nvSpPr>
          <p:cNvPr id="20490" name="Content Placeholder 2">
            <a:extLst>
              <a:ext uri="{FF2B5EF4-FFF2-40B4-BE49-F238E27FC236}">
                <a16:creationId xmlns:a16="http://schemas.microsoft.com/office/drawing/2014/main" id="{CFE48906-00E8-4A20-B1EA-531B7EE37F3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971925" y="971550"/>
            <a:ext cx="7315200" cy="4902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Body gets ready for action – to fight or run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Breathe faster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Heart beats faster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Stomach upset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 if you need to physically respond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not work as well for most stressors – can get stored and have long term impact</a:t>
            </a:r>
          </a:p>
        </p:txBody>
      </p:sp>
      <p:sp>
        <p:nvSpPr>
          <p:cNvPr id="20491" name="Footer Placeholder 3">
            <a:extLst>
              <a:ext uri="{FF2B5EF4-FFF2-40B4-BE49-F238E27FC236}">
                <a16:creationId xmlns:a16="http://schemas.microsoft.com/office/drawing/2014/main" id="{17562062-6C3D-403B-9DAA-E94BEE4FC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6291263"/>
            <a:ext cx="5911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rgbClr val="595959"/>
                </a:solidFill>
                <a:latin typeface="Franklin Gothic Book" panose="020B0503020102020204" pitchFamily="34" charset="0"/>
              </a:defRPr>
            </a:lvl1pPr>
            <a:lvl2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rgbClr val="595959"/>
                </a:solidFill>
                <a:latin typeface="Franklin Gothic Book" panose="020B0503020102020204" pitchFamily="34" charset="0"/>
              </a:defRPr>
            </a:lvl2pPr>
            <a:lvl3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600">
                <a:solidFill>
                  <a:srgbClr val="595959"/>
                </a:solidFill>
                <a:latin typeface="Franklin Gothic Book" panose="020B0503020102020204" pitchFamily="34" charset="0"/>
              </a:defRPr>
            </a:lvl3pPr>
            <a:lvl4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4pPr>
            <a:lvl5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5pPr>
            <a:lvl6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6pPr>
            <a:lvl7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7pPr>
            <a:lvl8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8pPr>
            <a:lvl9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1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Psychology Associates of North Central Florida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B085F0-B348-0247-925A-74EDB3F5C98B}"/>
              </a:ext>
            </a:extLst>
          </p:cNvPr>
          <p:cNvSpPr/>
          <p:nvPr/>
        </p:nvSpPr>
        <p:spPr>
          <a:xfrm>
            <a:off x="0" y="6237288"/>
            <a:ext cx="1219200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Clinical Psychology Associates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of North Central Florida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E5AAB5-7D09-E140-BCE9-56DF590D5CDA}"/>
              </a:ext>
            </a:extLst>
          </p:cNvPr>
          <p:cNvSpPr/>
          <p:nvPr/>
        </p:nvSpPr>
        <p:spPr>
          <a:xfrm>
            <a:off x="2774950" y="6234113"/>
            <a:ext cx="912495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Gainesville – Ocala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CPANCF.COM</a:t>
            </a:r>
          </a:p>
        </p:txBody>
      </p:sp>
      <p:sp>
        <p:nvSpPr>
          <p:cNvPr id="20494" name="TextBox 20">
            <a:hlinkClick r:id="rId3"/>
            <a:extLst>
              <a:ext uri="{FF2B5EF4-FFF2-40B4-BE49-F238E27FC236}">
                <a16:creationId xmlns:a16="http://schemas.microsoft.com/office/drawing/2014/main" id="{CDD6D023-16F1-439B-A2BD-12645A58F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1925" y="5565775"/>
            <a:ext cx="7353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 sz="1400" u="sng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Stress, Health, Physiology, Mood, Behavior, and the Fight or Flight Response - CPANCF.com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2ABBB681-F4D2-40F2-ACC3-DE0B4B48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-22225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09388ED0-1FEF-4E11-B488-BD661D1AC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6250" y="458788"/>
            <a:ext cx="11239500" cy="589756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1508" name="Picture 7" descr="http://www.mariontyler.co.uk/images/Stress1.gif">
            <a:extLst>
              <a:ext uri="{FF2B5EF4-FFF2-40B4-BE49-F238E27FC236}">
                <a16:creationId xmlns:a16="http://schemas.microsoft.com/office/drawing/2014/main" id="{1F63934B-B5E6-46F8-9CF8-68F39DD5F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3" y="771525"/>
            <a:ext cx="5426075" cy="52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Footer Placeholder 3">
            <a:extLst>
              <a:ext uri="{FF2B5EF4-FFF2-40B4-BE49-F238E27FC236}">
                <a16:creationId xmlns:a16="http://schemas.microsoft.com/office/drawing/2014/main" id="{25318675-8470-4405-BA04-65C71828D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6362700"/>
            <a:ext cx="5911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rgbClr val="595959"/>
                </a:solidFill>
                <a:latin typeface="Franklin Gothic Book" panose="020B0503020102020204" pitchFamily="34" charset="0"/>
              </a:defRPr>
            </a:lvl1pPr>
            <a:lvl2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rgbClr val="595959"/>
                </a:solidFill>
                <a:latin typeface="Franklin Gothic Book" panose="020B0503020102020204" pitchFamily="34" charset="0"/>
              </a:defRPr>
            </a:lvl2pPr>
            <a:lvl3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600">
                <a:solidFill>
                  <a:srgbClr val="595959"/>
                </a:solidFill>
                <a:latin typeface="Franklin Gothic Book" panose="020B0503020102020204" pitchFamily="34" charset="0"/>
              </a:defRPr>
            </a:lvl3pPr>
            <a:lvl4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4pPr>
            <a:lvl5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5pPr>
            <a:lvl6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6pPr>
            <a:lvl7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7pPr>
            <a:lvl8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8pPr>
            <a:lvl9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1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Psychology Associates of North Central Florida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BFC718-6960-A549-82E7-8EDB9A15D286}"/>
              </a:ext>
            </a:extLst>
          </p:cNvPr>
          <p:cNvSpPr/>
          <p:nvPr/>
        </p:nvSpPr>
        <p:spPr>
          <a:xfrm>
            <a:off x="0" y="6237288"/>
            <a:ext cx="1219200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Clinical Psychology Associates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of North Central Florida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47BC2C-8E4F-8B47-9C60-7BBAF1D939F8}"/>
              </a:ext>
            </a:extLst>
          </p:cNvPr>
          <p:cNvSpPr/>
          <p:nvPr/>
        </p:nvSpPr>
        <p:spPr>
          <a:xfrm>
            <a:off x="2774950" y="6237288"/>
            <a:ext cx="9124950" cy="476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Gainesville – Ocala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CPANCF.COM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7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58825"/>
            <a:ext cx="10906125" cy="165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014075" y="758825"/>
            <a:ext cx="1185863" cy="1651000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527300"/>
            <a:ext cx="1169988" cy="3562350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279525" y="2527300"/>
            <a:ext cx="10920413" cy="35623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535" name="Title 1">
            <a:extLst>
              <a:ext uri="{FF2B5EF4-FFF2-40B4-BE49-F238E27FC236}">
                <a16:creationId xmlns:a16="http://schemas.microsoft.com/office/drawing/2014/main" id="{C1CA9BFC-F6E6-424B-8542-D6C5E10205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1087438"/>
            <a:ext cx="8983663" cy="1000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sz="3300" b="1">
                <a:latin typeface="Times New Roman" panose="02020603050405020304" pitchFamily="18" charset="0"/>
                <a:cs typeface="Times New Roman" panose="02020603050405020304" pitchFamily="18" charset="0"/>
              </a:rPr>
              <a:t>REACTION TO STRESS: Exhaustion / Burnout</a:t>
            </a:r>
          </a:p>
        </p:txBody>
      </p:sp>
      <p:sp>
        <p:nvSpPr>
          <p:cNvPr id="22536" name="Content Placeholder 2">
            <a:extLst>
              <a:ext uri="{FF2B5EF4-FFF2-40B4-BE49-F238E27FC236}">
                <a16:creationId xmlns:a16="http://schemas.microsoft.com/office/drawing/2014/main" id="{EA92D4EF-D05C-41D1-8BE2-48368216B34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00200" y="2535238"/>
            <a:ext cx="8983663" cy="3554412"/>
          </a:xfrm>
        </p:spPr>
        <p:txBody>
          <a:bodyPr/>
          <a:lstStyle/>
          <a:p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Stress can build up</a:t>
            </a:r>
          </a:p>
          <a:p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Resistance decreases</a:t>
            </a:r>
          </a:p>
          <a:p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Feelings regarding effectiveness, control</a:t>
            </a:r>
          </a:p>
          <a:p>
            <a:pPr lvl="1"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Learned helplessness</a:t>
            </a:r>
          </a:p>
          <a:p>
            <a:pPr lvl="1"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Overwhelmed </a:t>
            </a:r>
          </a:p>
          <a:p>
            <a:pPr lvl="1"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not always recognize </a:t>
            </a:r>
          </a:p>
        </p:txBody>
      </p:sp>
      <p:sp>
        <p:nvSpPr>
          <p:cNvPr id="22537" name="Footer Placeholder 3">
            <a:extLst>
              <a:ext uri="{FF2B5EF4-FFF2-40B4-BE49-F238E27FC236}">
                <a16:creationId xmlns:a16="http://schemas.microsoft.com/office/drawing/2014/main" id="{D7B39361-7443-4E0D-8DF3-658F669CD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6380163"/>
            <a:ext cx="5911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rgbClr val="595959"/>
                </a:solidFill>
                <a:latin typeface="Franklin Gothic Book" panose="020B0503020102020204" pitchFamily="34" charset="0"/>
              </a:defRPr>
            </a:lvl1pPr>
            <a:lvl2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rgbClr val="595959"/>
                </a:solidFill>
                <a:latin typeface="Franklin Gothic Book" panose="020B0503020102020204" pitchFamily="34" charset="0"/>
              </a:defRPr>
            </a:lvl2pPr>
            <a:lvl3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600">
                <a:solidFill>
                  <a:srgbClr val="595959"/>
                </a:solidFill>
                <a:latin typeface="Franklin Gothic Book" panose="020B0503020102020204" pitchFamily="34" charset="0"/>
              </a:defRPr>
            </a:lvl3pPr>
            <a:lvl4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4pPr>
            <a:lvl5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5pPr>
            <a:lvl6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6pPr>
            <a:lvl7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7pPr>
            <a:lvl8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8pPr>
            <a:lvl9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1400" b="1" i="1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Psychology Associates of North Central Florida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3DE4E6-649D-8243-89E1-0EB3CB85AA07}"/>
              </a:ext>
            </a:extLst>
          </p:cNvPr>
          <p:cNvSpPr/>
          <p:nvPr/>
        </p:nvSpPr>
        <p:spPr>
          <a:xfrm>
            <a:off x="0" y="6237288"/>
            <a:ext cx="1219200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Clinical Psychology Associates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of North Central Florida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6BA137-707D-3F48-9A9F-7F7FEB6F2D1A}"/>
              </a:ext>
            </a:extLst>
          </p:cNvPr>
          <p:cNvSpPr/>
          <p:nvPr/>
        </p:nvSpPr>
        <p:spPr>
          <a:xfrm>
            <a:off x="2774950" y="6234113"/>
            <a:ext cx="912495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Gainesville – Ocala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CPANCF.COM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58825"/>
            <a:ext cx="10906125" cy="165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014075" y="758825"/>
            <a:ext cx="1185863" cy="1651000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527300"/>
            <a:ext cx="1169988" cy="3562350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279525" y="2527300"/>
            <a:ext cx="10920413" cy="35623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583" name="Title 1">
            <a:extLst>
              <a:ext uri="{FF2B5EF4-FFF2-40B4-BE49-F238E27FC236}">
                <a16:creationId xmlns:a16="http://schemas.microsoft.com/office/drawing/2014/main" id="{AA528D22-BFB9-4683-827C-4B30870E18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1087438"/>
            <a:ext cx="8983663" cy="1000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HURRICANE SEASON</a:t>
            </a:r>
          </a:p>
        </p:txBody>
      </p:sp>
      <p:sp>
        <p:nvSpPr>
          <p:cNvPr id="24584" name="Content Placeholder 2">
            <a:extLst>
              <a:ext uri="{FF2B5EF4-FFF2-40B4-BE49-F238E27FC236}">
                <a16:creationId xmlns:a16="http://schemas.microsoft.com/office/drawing/2014/main" id="{B0647607-73D4-44EE-A0EE-45D905F2044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00200" y="2530475"/>
            <a:ext cx="8763000" cy="3554413"/>
          </a:xfrm>
        </p:spPr>
        <p:txBody>
          <a:bodyPr/>
          <a:lstStyle/>
          <a:p>
            <a:r>
              <a:rPr lang="en-US" altLang="en-US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Gainesville Regional Utilities is the 5</a:t>
            </a:r>
            <a:r>
              <a:rPr lang="en-US" altLang="en-US" sz="1800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municipal electric utility in Florida</a:t>
            </a:r>
          </a:p>
          <a:p>
            <a:pPr lvl="1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Serving approximately 93,000 customers</a:t>
            </a:r>
          </a:p>
          <a:p>
            <a:r>
              <a:rPr lang="en-US" alt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Core Business Values</a:t>
            </a:r>
            <a:endParaRPr lang="en-US" altLang="en-US" sz="1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SAFETY - We provide services to our customers while ensuring the utmost safety of our employees, the public and the environment.</a:t>
            </a:r>
          </a:p>
          <a:p>
            <a:pPr lvl="1"/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EFFICIENCY - We provide effective and quality services to both internal and external customers.</a:t>
            </a:r>
          </a:p>
          <a:p>
            <a:pPr lvl="1"/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RESPONSIBILITY - We seek ways to reduce our impact on the environment.</a:t>
            </a:r>
          </a:p>
          <a:p>
            <a:pPr lvl="1"/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PROFESSIONALISM - We have standards that help us achieve our mission, including keeping commitments and being honest, courteous and respectful. </a:t>
            </a: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5" name="Footer Placeholder 3">
            <a:extLst>
              <a:ext uri="{FF2B5EF4-FFF2-40B4-BE49-F238E27FC236}">
                <a16:creationId xmlns:a16="http://schemas.microsoft.com/office/drawing/2014/main" id="{0A464339-0631-485E-977F-E5F896BAC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6291263"/>
            <a:ext cx="5911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rgbClr val="595959"/>
                </a:solidFill>
                <a:latin typeface="Franklin Gothic Book" panose="020B0503020102020204" pitchFamily="34" charset="0"/>
              </a:defRPr>
            </a:lvl1pPr>
            <a:lvl2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rgbClr val="595959"/>
                </a:solidFill>
                <a:latin typeface="Franklin Gothic Book" panose="020B0503020102020204" pitchFamily="34" charset="0"/>
              </a:defRPr>
            </a:lvl2pPr>
            <a:lvl3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600">
                <a:solidFill>
                  <a:srgbClr val="595959"/>
                </a:solidFill>
                <a:latin typeface="Franklin Gothic Book" panose="020B0503020102020204" pitchFamily="34" charset="0"/>
              </a:defRPr>
            </a:lvl3pPr>
            <a:lvl4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4pPr>
            <a:lvl5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5pPr>
            <a:lvl6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6pPr>
            <a:lvl7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7pPr>
            <a:lvl8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8pPr>
            <a:lvl9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1400" b="1" i="1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Psychology Associates of North Central Florida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B640DB-6B25-8440-93DD-EB07107032C0}"/>
              </a:ext>
            </a:extLst>
          </p:cNvPr>
          <p:cNvSpPr/>
          <p:nvPr/>
        </p:nvSpPr>
        <p:spPr>
          <a:xfrm>
            <a:off x="0" y="6237288"/>
            <a:ext cx="1219200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Clinical Psychology Associates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of North Central Florida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FEF801-BE49-E74F-92DB-AF5DA4A77344}"/>
              </a:ext>
            </a:extLst>
          </p:cNvPr>
          <p:cNvSpPr/>
          <p:nvPr/>
        </p:nvSpPr>
        <p:spPr>
          <a:xfrm>
            <a:off x="2774950" y="6234113"/>
            <a:ext cx="912495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Gainesville – Ocala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CPANCF.COM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58825"/>
            <a:ext cx="10906125" cy="165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014075" y="758825"/>
            <a:ext cx="1185863" cy="1651000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527300"/>
            <a:ext cx="1169988" cy="3562350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279525" y="2527300"/>
            <a:ext cx="10920413" cy="35623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5607" name="Title 1">
            <a:extLst>
              <a:ext uri="{FF2B5EF4-FFF2-40B4-BE49-F238E27FC236}">
                <a16:creationId xmlns:a16="http://schemas.microsoft.com/office/drawing/2014/main" id="{D9522FC0-2852-4411-B2CA-EC106127D5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1087438"/>
            <a:ext cx="8983663" cy="1000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HURRICANE SEASON</a:t>
            </a:r>
          </a:p>
        </p:txBody>
      </p:sp>
      <p:sp>
        <p:nvSpPr>
          <p:cNvPr id="25608" name="Content Placeholder 2">
            <a:extLst>
              <a:ext uri="{FF2B5EF4-FFF2-40B4-BE49-F238E27FC236}">
                <a16:creationId xmlns:a16="http://schemas.microsoft.com/office/drawing/2014/main" id="{7777977F-505E-4372-94D8-592F0E478B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00200" y="2530475"/>
            <a:ext cx="8763000" cy="3554413"/>
          </a:xfrm>
        </p:spPr>
        <p:txBody>
          <a:bodyPr/>
          <a:lstStyle/>
          <a:p>
            <a:r>
              <a:rPr lang="en-US" altLang="en-US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Hurricanes impact all residents, including GRU workers</a:t>
            </a:r>
          </a:p>
          <a:p>
            <a:r>
              <a:rPr lang="en-US" altLang="en-US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Hurricanes cause a variety of stressors that can be amplified for utility workers</a:t>
            </a:r>
          </a:p>
          <a:p>
            <a:r>
              <a:rPr lang="en-US" altLang="en-US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Stressors can include:</a:t>
            </a:r>
          </a:p>
          <a:p>
            <a:pPr lvl="1"/>
            <a:r>
              <a:rPr lang="en-US" altLang="en-US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Child care concerns</a:t>
            </a:r>
          </a:p>
          <a:p>
            <a:pPr lvl="1"/>
            <a:r>
              <a:rPr lang="en-US" altLang="en-US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Separation from family</a:t>
            </a:r>
          </a:p>
          <a:p>
            <a:pPr lvl="1"/>
            <a:r>
              <a:rPr lang="en-US" altLang="en-US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Property Damage</a:t>
            </a:r>
          </a:p>
          <a:p>
            <a:pPr lvl="1"/>
            <a:r>
              <a:rPr lang="en-US" altLang="en-US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Extended Shifts</a:t>
            </a:r>
          </a:p>
        </p:txBody>
      </p:sp>
      <p:sp>
        <p:nvSpPr>
          <p:cNvPr id="25609" name="Footer Placeholder 3">
            <a:extLst>
              <a:ext uri="{FF2B5EF4-FFF2-40B4-BE49-F238E27FC236}">
                <a16:creationId xmlns:a16="http://schemas.microsoft.com/office/drawing/2014/main" id="{83884372-4A6E-4BE8-8D9D-4ACA4AB21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6291263"/>
            <a:ext cx="5911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rgbClr val="595959"/>
                </a:solidFill>
                <a:latin typeface="Franklin Gothic Book" panose="020B0503020102020204" pitchFamily="34" charset="0"/>
              </a:defRPr>
            </a:lvl1pPr>
            <a:lvl2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rgbClr val="595959"/>
                </a:solidFill>
                <a:latin typeface="Franklin Gothic Book" panose="020B0503020102020204" pitchFamily="34" charset="0"/>
              </a:defRPr>
            </a:lvl2pPr>
            <a:lvl3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600">
                <a:solidFill>
                  <a:srgbClr val="595959"/>
                </a:solidFill>
                <a:latin typeface="Franklin Gothic Book" panose="020B0503020102020204" pitchFamily="34" charset="0"/>
              </a:defRPr>
            </a:lvl3pPr>
            <a:lvl4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4pPr>
            <a:lvl5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5pPr>
            <a:lvl6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6pPr>
            <a:lvl7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7pPr>
            <a:lvl8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8pPr>
            <a:lvl9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1400" b="1" i="1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Psychology Associates of North Central Florida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B640DB-6B25-8440-93DD-EB07107032C0}"/>
              </a:ext>
            </a:extLst>
          </p:cNvPr>
          <p:cNvSpPr/>
          <p:nvPr/>
        </p:nvSpPr>
        <p:spPr>
          <a:xfrm>
            <a:off x="0" y="6237288"/>
            <a:ext cx="1219200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Clinical Psychology Associates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of North Central Florida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FEF801-BE49-E74F-92DB-AF5DA4A77344}"/>
              </a:ext>
            </a:extLst>
          </p:cNvPr>
          <p:cNvSpPr/>
          <p:nvPr/>
        </p:nvSpPr>
        <p:spPr>
          <a:xfrm>
            <a:off x="2774950" y="6234113"/>
            <a:ext cx="912495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Gainesville – Ocala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CPANCF.COM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7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58825"/>
            <a:ext cx="10906125" cy="165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014075" y="758825"/>
            <a:ext cx="1185863" cy="1651000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527300"/>
            <a:ext cx="1169988" cy="3562350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279525" y="2527300"/>
            <a:ext cx="10920413" cy="35623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6631" name="Title 1">
            <a:extLst>
              <a:ext uri="{FF2B5EF4-FFF2-40B4-BE49-F238E27FC236}">
                <a16:creationId xmlns:a16="http://schemas.microsoft.com/office/drawing/2014/main" id="{12EA09BF-E050-4671-9797-79F256149E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1087438"/>
            <a:ext cx="8983663" cy="1000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sz="3300" b="1">
                <a:latin typeface="Times New Roman" panose="02020603050405020304" pitchFamily="18" charset="0"/>
                <a:cs typeface="Times New Roman" panose="02020603050405020304" pitchFamily="18" charset="0"/>
              </a:rPr>
              <a:t>HURRICANE STRESS REACTIONS</a:t>
            </a:r>
          </a:p>
        </p:txBody>
      </p:sp>
      <p:sp>
        <p:nvSpPr>
          <p:cNvPr id="26632" name="Content Placeholder 2">
            <a:extLst>
              <a:ext uri="{FF2B5EF4-FFF2-40B4-BE49-F238E27FC236}">
                <a16:creationId xmlns:a16="http://schemas.microsoft.com/office/drawing/2014/main" id="{34D1C526-4A32-4DBC-98ED-65694721325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00200" y="2527300"/>
            <a:ext cx="8983663" cy="3562350"/>
          </a:xfrm>
        </p:spPr>
        <p:txBody>
          <a:bodyPr/>
          <a:lstStyle/>
          <a:p>
            <a:r>
              <a:rPr lang="en-US" altLang="en-US" sz="2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Compassion Fatigue</a:t>
            </a:r>
          </a:p>
          <a:p>
            <a:pPr lvl="1"/>
            <a:r>
              <a:rPr lang="en-US" altLang="en-US" sz="2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Indifference to charitable appeals on behalf of those who are suffering, experienced as a result of the frequency or number of such appeals.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(Oxford Dictionary)</a:t>
            </a:r>
          </a:p>
          <a:p>
            <a:r>
              <a:rPr lang="en-US" altLang="en-US" sz="2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 Traumatic Stress</a:t>
            </a:r>
          </a:p>
          <a:p>
            <a:pPr lvl="1"/>
            <a:r>
              <a:rPr lang="en-US" altLang="en-US" sz="2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Stress reactions and symptoms resulting from exposure to another individual’s traumatic experiences, rather than from exposure directly to a traumatic event. </a:t>
            </a: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(The National Child Traumatic Stress Network)</a:t>
            </a:r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Caregiver Burnout Quiz</a:t>
            </a:r>
            <a:endParaRPr lang="en-US" altLang="en-US" sz="2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33" name="Footer Placeholder 3">
            <a:extLst>
              <a:ext uri="{FF2B5EF4-FFF2-40B4-BE49-F238E27FC236}">
                <a16:creationId xmlns:a16="http://schemas.microsoft.com/office/drawing/2014/main" id="{C4B8104E-BB92-407A-BA3C-9B1446E99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6380163"/>
            <a:ext cx="5911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rgbClr val="595959"/>
                </a:solidFill>
                <a:latin typeface="Franklin Gothic Book" panose="020B0503020102020204" pitchFamily="34" charset="0"/>
              </a:defRPr>
            </a:lvl1pPr>
            <a:lvl2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rgbClr val="595959"/>
                </a:solidFill>
                <a:latin typeface="Franklin Gothic Book" panose="020B0503020102020204" pitchFamily="34" charset="0"/>
              </a:defRPr>
            </a:lvl2pPr>
            <a:lvl3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600">
                <a:solidFill>
                  <a:srgbClr val="595959"/>
                </a:solidFill>
                <a:latin typeface="Franklin Gothic Book" panose="020B0503020102020204" pitchFamily="34" charset="0"/>
              </a:defRPr>
            </a:lvl3pPr>
            <a:lvl4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4pPr>
            <a:lvl5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5pPr>
            <a:lvl6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6pPr>
            <a:lvl7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7pPr>
            <a:lvl8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8pPr>
            <a:lvl9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1400" b="1" i="1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Psychology Associates of North Central Florida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3DE4E6-649D-8243-89E1-0EB3CB85AA07}"/>
              </a:ext>
            </a:extLst>
          </p:cNvPr>
          <p:cNvSpPr/>
          <p:nvPr/>
        </p:nvSpPr>
        <p:spPr>
          <a:xfrm>
            <a:off x="0" y="6237288"/>
            <a:ext cx="1219200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Clinical Psychology Associates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of North Central Florida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6BA137-707D-3F48-9A9F-7F7FEB6F2D1A}"/>
              </a:ext>
            </a:extLst>
          </p:cNvPr>
          <p:cNvSpPr/>
          <p:nvPr/>
        </p:nvSpPr>
        <p:spPr>
          <a:xfrm>
            <a:off x="2774950" y="6234113"/>
            <a:ext cx="912495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Gainesville – Ocala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CPANCF.COM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6EEAC6-011F-4499-ACFF-2FDC742DB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58825"/>
            <a:ext cx="3443288" cy="5330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70F14D-B6E6-40EA-96B4-4E18D0CF9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815763" y="758825"/>
            <a:ext cx="384175" cy="5330825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CCCDCCF-DDE7-4FF9-BA8E-DFD3AC93A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8677" name="Picture 16">
            <a:extLst>
              <a:ext uri="{FF2B5EF4-FFF2-40B4-BE49-F238E27FC236}">
                <a16:creationId xmlns:a16="http://schemas.microsoft.com/office/drawing/2014/main" id="{D442EF8B-BFAE-4EA4-904B-B74625775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2352FE0-ACFA-479E-A574-CED1C035D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58825"/>
            <a:ext cx="3443288" cy="5330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1F5979-1992-492E-ABBD-62EBC1016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697288" y="754063"/>
            <a:ext cx="7864475" cy="5335587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7CB93F-A0E2-4BBE-B2FC-E93932C7E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815763" y="758825"/>
            <a:ext cx="384175" cy="5330825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7E347F-743E-6A4F-BB7D-6E484BC30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SIGNS OF COMPASSION FATIGUE</a:t>
            </a:r>
          </a:p>
        </p:txBody>
      </p:sp>
      <p:sp>
        <p:nvSpPr>
          <p:cNvPr id="28682" name="Content Placeholder 2">
            <a:extLst>
              <a:ext uri="{FF2B5EF4-FFF2-40B4-BE49-F238E27FC236}">
                <a16:creationId xmlns:a16="http://schemas.microsoft.com/office/drawing/2014/main" id="{A8D44AE9-EDB3-4128-A661-384A1A58F09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971925" y="971550"/>
            <a:ext cx="7315200" cy="4902200"/>
          </a:xfrm>
        </p:spPr>
        <p:txBody>
          <a:bodyPr/>
          <a:lstStyle/>
          <a:p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Excessive blaming</a:t>
            </a:r>
          </a:p>
          <a:p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Bottled up emotions</a:t>
            </a:r>
          </a:p>
          <a:p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Isolation from others</a:t>
            </a:r>
          </a:p>
          <a:p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Poor self care (i.e., hygiene, appearance)</a:t>
            </a:r>
          </a:p>
          <a:p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Reoccurrence of nightmares and flashbacks to traumatic event</a:t>
            </a:r>
          </a:p>
          <a:p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Difficulty concentrating</a:t>
            </a:r>
          </a:p>
          <a:p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Mentally and physically tired</a:t>
            </a:r>
          </a:p>
        </p:txBody>
      </p:sp>
      <p:sp>
        <p:nvSpPr>
          <p:cNvPr id="28683" name="Footer Placeholder 3">
            <a:extLst>
              <a:ext uri="{FF2B5EF4-FFF2-40B4-BE49-F238E27FC236}">
                <a16:creationId xmlns:a16="http://schemas.microsoft.com/office/drawing/2014/main" id="{CE63639F-C7C0-4EA7-8D33-1ECA0B3F1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6291263"/>
            <a:ext cx="5911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rgbClr val="595959"/>
                </a:solidFill>
                <a:latin typeface="Franklin Gothic Book" panose="020B0503020102020204" pitchFamily="34" charset="0"/>
              </a:defRPr>
            </a:lvl1pPr>
            <a:lvl2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rgbClr val="595959"/>
                </a:solidFill>
                <a:latin typeface="Franklin Gothic Book" panose="020B0503020102020204" pitchFamily="34" charset="0"/>
              </a:defRPr>
            </a:lvl2pPr>
            <a:lvl3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600">
                <a:solidFill>
                  <a:srgbClr val="595959"/>
                </a:solidFill>
                <a:latin typeface="Franklin Gothic Book" panose="020B0503020102020204" pitchFamily="34" charset="0"/>
              </a:defRPr>
            </a:lvl3pPr>
            <a:lvl4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4pPr>
            <a:lvl5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5pPr>
            <a:lvl6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6pPr>
            <a:lvl7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7pPr>
            <a:lvl8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8pPr>
            <a:lvl9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1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Psychology Associates of North Central Florida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D19E09-BDD5-0145-92E7-7D928671C4D6}"/>
              </a:ext>
            </a:extLst>
          </p:cNvPr>
          <p:cNvSpPr/>
          <p:nvPr/>
        </p:nvSpPr>
        <p:spPr>
          <a:xfrm>
            <a:off x="0" y="6237288"/>
            <a:ext cx="1219200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Clinical Psychology Associates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of North Central Florida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BC0CECD-7B15-0C46-9D39-898DDE6E164B}"/>
              </a:ext>
            </a:extLst>
          </p:cNvPr>
          <p:cNvSpPr/>
          <p:nvPr/>
        </p:nvSpPr>
        <p:spPr>
          <a:xfrm>
            <a:off x="2774950" y="6234113"/>
            <a:ext cx="912495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Gainesville – Ocala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CPANCF.COM</a:t>
            </a:r>
          </a:p>
        </p:txBody>
      </p:sp>
      <p:sp>
        <p:nvSpPr>
          <p:cNvPr id="28686" name="TextBox 18">
            <a:hlinkClick r:id="rId3"/>
            <a:extLst>
              <a:ext uri="{FF2B5EF4-FFF2-40B4-BE49-F238E27FC236}">
                <a16:creationId xmlns:a16="http://schemas.microsoft.com/office/drawing/2014/main" id="{9F7E2F16-8951-40E9-917C-02FD2DF60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1925" y="5534025"/>
            <a:ext cx="39481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 sz="1600" u="sng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Compassion Fatigue Awareness Project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6EEAC6-011F-4499-ACFF-2FDC742DB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58825"/>
            <a:ext cx="3443288" cy="5330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70F14D-B6E6-40EA-96B4-4E18D0CF9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815763" y="758825"/>
            <a:ext cx="384175" cy="5330825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CCCDCCF-DDE7-4FF9-BA8E-DFD3AC93A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9701" name="Picture 16">
            <a:extLst>
              <a:ext uri="{FF2B5EF4-FFF2-40B4-BE49-F238E27FC236}">
                <a16:creationId xmlns:a16="http://schemas.microsoft.com/office/drawing/2014/main" id="{ECFDAF1F-97D5-4FD7-B48A-AFF4FAECC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2352FE0-ACFA-479E-A574-CED1C035D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58825"/>
            <a:ext cx="3443288" cy="5330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1F5979-1992-492E-ABBD-62EBC1016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697288" y="754063"/>
            <a:ext cx="7864475" cy="5335587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7CB93F-A0E2-4BBE-B2FC-E93932C7E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815763" y="758825"/>
            <a:ext cx="384175" cy="5330825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7E347F-743E-6A4F-BB7D-6E484BC30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SIGNS OF SECONDARY TRAUMATIC STRESS</a:t>
            </a:r>
          </a:p>
        </p:txBody>
      </p:sp>
      <p:sp>
        <p:nvSpPr>
          <p:cNvPr id="29706" name="Content Placeholder 2">
            <a:extLst>
              <a:ext uri="{FF2B5EF4-FFF2-40B4-BE49-F238E27FC236}">
                <a16:creationId xmlns:a16="http://schemas.microsoft.com/office/drawing/2014/main" id="{EDB08332-A795-49A7-8D82-C1A782231DA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971925" y="971550"/>
            <a:ext cx="7315200" cy="4902200"/>
          </a:xfrm>
        </p:spPr>
        <p:txBody>
          <a:bodyPr/>
          <a:lstStyle/>
          <a:p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Excessively worry or fear about something bad happening</a:t>
            </a:r>
          </a:p>
          <a:p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Easily startled, or “on guard” all of the time</a:t>
            </a:r>
          </a:p>
          <a:p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Physical signs of stress (e.g. racing heart)</a:t>
            </a:r>
          </a:p>
          <a:p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Nightmares or recurrent thoughts about the traumatic situation</a:t>
            </a:r>
          </a:p>
          <a:p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feeling that others’ trauma is yours</a:t>
            </a:r>
          </a:p>
        </p:txBody>
      </p:sp>
      <p:sp>
        <p:nvSpPr>
          <p:cNvPr id="29707" name="Footer Placeholder 3">
            <a:extLst>
              <a:ext uri="{FF2B5EF4-FFF2-40B4-BE49-F238E27FC236}">
                <a16:creationId xmlns:a16="http://schemas.microsoft.com/office/drawing/2014/main" id="{D6BB3F63-497F-4CC7-93DD-2FE3CF45E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6291263"/>
            <a:ext cx="5911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rgbClr val="595959"/>
                </a:solidFill>
                <a:latin typeface="Franklin Gothic Book" panose="020B0503020102020204" pitchFamily="34" charset="0"/>
              </a:defRPr>
            </a:lvl1pPr>
            <a:lvl2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rgbClr val="595959"/>
                </a:solidFill>
                <a:latin typeface="Franklin Gothic Book" panose="020B0503020102020204" pitchFamily="34" charset="0"/>
              </a:defRPr>
            </a:lvl2pPr>
            <a:lvl3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600">
                <a:solidFill>
                  <a:srgbClr val="595959"/>
                </a:solidFill>
                <a:latin typeface="Franklin Gothic Book" panose="020B0503020102020204" pitchFamily="34" charset="0"/>
              </a:defRPr>
            </a:lvl3pPr>
            <a:lvl4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4pPr>
            <a:lvl5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5pPr>
            <a:lvl6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6pPr>
            <a:lvl7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7pPr>
            <a:lvl8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8pPr>
            <a:lvl9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1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Psychology Associates of North Central Florida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D19E09-BDD5-0145-92E7-7D928671C4D6}"/>
              </a:ext>
            </a:extLst>
          </p:cNvPr>
          <p:cNvSpPr/>
          <p:nvPr/>
        </p:nvSpPr>
        <p:spPr>
          <a:xfrm>
            <a:off x="0" y="6237288"/>
            <a:ext cx="1219200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Clinical Psychology Associates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of North Central Florida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BC0CECD-7B15-0C46-9D39-898DDE6E164B}"/>
              </a:ext>
            </a:extLst>
          </p:cNvPr>
          <p:cNvSpPr/>
          <p:nvPr/>
        </p:nvSpPr>
        <p:spPr>
          <a:xfrm>
            <a:off x="2774950" y="6234113"/>
            <a:ext cx="912495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Gainesville – Ocala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CPANCF.COM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6EEAC6-011F-4499-ACFF-2FDC742DB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58825"/>
            <a:ext cx="3443288" cy="5330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70F14D-B6E6-40EA-96B4-4E18D0CF9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815763" y="758825"/>
            <a:ext cx="384175" cy="5330825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CCCDCCF-DDE7-4FF9-BA8E-DFD3AC93A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0725" name="Content Placeholder 4">
            <a:extLst>
              <a:ext uri="{FF2B5EF4-FFF2-40B4-BE49-F238E27FC236}">
                <a16:creationId xmlns:a16="http://schemas.microsoft.com/office/drawing/2014/main" id="{2AEFDE47-854E-4D0C-B641-AEEB54FB0CE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9938" cy="6858000"/>
          </a:xfr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2352FE0-ACFA-479E-A574-CED1C035D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58825"/>
            <a:ext cx="3443288" cy="5330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1F5979-1992-492E-ABBD-62EBC1016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697288" y="754063"/>
            <a:ext cx="7864475" cy="5335587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7CB93F-A0E2-4BBE-B2FC-E93932C7E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815763" y="758825"/>
            <a:ext cx="384175" cy="5330825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7E347F-743E-6A4F-BB7D-6E484BC30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CHANGING YOUR PERSPECTIVE</a:t>
            </a:r>
          </a:p>
        </p:txBody>
      </p:sp>
      <p:sp>
        <p:nvSpPr>
          <p:cNvPr id="30730" name="Content Placeholder 2">
            <a:extLst>
              <a:ext uri="{FF2B5EF4-FFF2-40B4-BE49-F238E27FC236}">
                <a16:creationId xmlns:a16="http://schemas.microsoft.com/office/drawing/2014/main" id="{1DE9BD6A-1C89-4E6B-8B11-147C4811294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971925" y="971550"/>
            <a:ext cx="7315200" cy="4902200"/>
          </a:xfrm>
        </p:spPr>
        <p:txBody>
          <a:bodyPr/>
          <a:lstStyle/>
          <a:p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have unique views of our environment </a:t>
            </a:r>
          </a:p>
          <a:p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interpretation of events effects stress</a:t>
            </a:r>
          </a:p>
          <a:p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Negative interpretation results in distress</a:t>
            </a:r>
          </a:p>
          <a:p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positive thinking – I can manage this!</a:t>
            </a:r>
          </a:p>
        </p:txBody>
      </p:sp>
      <p:sp>
        <p:nvSpPr>
          <p:cNvPr id="30731" name="Footer Placeholder 3">
            <a:extLst>
              <a:ext uri="{FF2B5EF4-FFF2-40B4-BE49-F238E27FC236}">
                <a16:creationId xmlns:a16="http://schemas.microsoft.com/office/drawing/2014/main" id="{3C6E39F4-3189-4816-91EC-CD42B2569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6291263"/>
            <a:ext cx="5911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rgbClr val="595959"/>
                </a:solidFill>
                <a:latin typeface="Franklin Gothic Book" panose="020B0503020102020204" pitchFamily="34" charset="0"/>
              </a:defRPr>
            </a:lvl1pPr>
            <a:lvl2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rgbClr val="595959"/>
                </a:solidFill>
                <a:latin typeface="Franklin Gothic Book" panose="020B0503020102020204" pitchFamily="34" charset="0"/>
              </a:defRPr>
            </a:lvl2pPr>
            <a:lvl3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600">
                <a:solidFill>
                  <a:srgbClr val="595959"/>
                </a:solidFill>
                <a:latin typeface="Franklin Gothic Book" panose="020B0503020102020204" pitchFamily="34" charset="0"/>
              </a:defRPr>
            </a:lvl3pPr>
            <a:lvl4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4pPr>
            <a:lvl5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5pPr>
            <a:lvl6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6pPr>
            <a:lvl7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7pPr>
            <a:lvl8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8pPr>
            <a:lvl9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1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Psychology Associates of North Central Florida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D19E09-BDD5-0145-92E7-7D928671C4D6}"/>
              </a:ext>
            </a:extLst>
          </p:cNvPr>
          <p:cNvSpPr/>
          <p:nvPr/>
        </p:nvSpPr>
        <p:spPr>
          <a:xfrm>
            <a:off x="0" y="6237288"/>
            <a:ext cx="1219200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Clinical Psychology Associates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of North Central Florida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BC0CECD-7B15-0C46-9D39-898DDE6E164B}"/>
              </a:ext>
            </a:extLst>
          </p:cNvPr>
          <p:cNvSpPr/>
          <p:nvPr/>
        </p:nvSpPr>
        <p:spPr>
          <a:xfrm>
            <a:off x="2774950" y="6234113"/>
            <a:ext cx="912495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Gainesville – Ocala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CPANCF.COM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">
            <a:extLst>
              <a:ext uri="{FF2B5EF4-FFF2-40B4-BE49-F238E27FC236}">
                <a16:creationId xmlns:a16="http://schemas.microsoft.com/office/drawing/2014/main" id="{9D904F3C-3D4D-442B-8E68-E0B49B3EE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983F3EF-B03B-8147-9B99-7DF6DCD036E7}"/>
              </a:ext>
            </a:extLst>
          </p:cNvPr>
          <p:cNvSpPr/>
          <p:nvPr/>
        </p:nvSpPr>
        <p:spPr>
          <a:xfrm>
            <a:off x="0" y="2700338"/>
            <a:ext cx="12192000" cy="146685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196" name="Rectangle 1">
            <a:extLst>
              <a:ext uri="{FF2B5EF4-FFF2-40B4-BE49-F238E27FC236}">
                <a16:creationId xmlns:a16="http://schemas.microsoft.com/office/drawing/2014/main" id="{7B4F0E6A-E161-49EA-B855-A622ABF7A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125" y="3013075"/>
            <a:ext cx="71358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do you define stress?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F614BC-8925-8B4A-9ED5-A0EBB6905C1A}"/>
              </a:ext>
            </a:extLst>
          </p:cNvPr>
          <p:cNvSpPr/>
          <p:nvPr/>
        </p:nvSpPr>
        <p:spPr>
          <a:xfrm>
            <a:off x="0" y="6237288"/>
            <a:ext cx="1219200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Clinical Psychology Associates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of North Central Florida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BDCE48-C564-B540-8567-BFECB49DB5CF}"/>
              </a:ext>
            </a:extLst>
          </p:cNvPr>
          <p:cNvSpPr/>
          <p:nvPr/>
        </p:nvSpPr>
        <p:spPr>
          <a:xfrm>
            <a:off x="2774950" y="6234113"/>
            <a:ext cx="912495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Gainesville – Ocala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CPANCF.COM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6EEAC6-011F-4499-ACFF-2FDC742DB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58825"/>
            <a:ext cx="3443288" cy="5330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70F14D-B6E6-40EA-96B4-4E18D0CF9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815763" y="758825"/>
            <a:ext cx="384175" cy="5330825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CCCDCCF-DDE7-4FF9-BA8E-DFD3AC93A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2773" name="Picture 6">
            <a:extLst>
              <a:ext uri="{FF2B5EF4-FFF2-40B4-BE49-F238E27FC236}">
                <a16:creationId xmlns:a16="http://schemas.microsoft.com/office/drawing/2014/main" id="{1C2708FA-5C01-4877-A412-5946A0C9E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2352FE0-ACFA-479E-A574-CED1C035D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58825"/>
            <a:ext cx="3443288" cy="5330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1F5979-1992-492E-ABBD-62EBC1016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697288" y="754063"/>
            <a:ext cx="7864475" cy="5335587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7CB93F-A0E2-4BBE-B2FC-E93932C7E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815763" y="758825"/>
            <a:ext cx="384175" cy="5330825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7E347F-743E-6A4F-BB7D-6E484BC30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STRESS MANAGEMENT</a:t>
            </a:r>
          </a:p>
        </p:txBody>
      </p:sp>
      <p:sp>
        <p:nvSpPr>
          <p:cNvPr id="32778" name="Content Placeholder 2">
            <a:extLst>
              <a:ext uri="{FF2B5EF4-FFF2-40B4-BE49-F238E27FC236}">
                <a16:creationId xmlns:a16="http://schemas.microsoft.com/office/drawing/2014/main" id="{0F603C80-AAB0-456E-8FAA-3C91E54121A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971925" y="971550"/>
            <a:ext cx="7315200" cy="4902200"/>
          </a:xfrm>
        </p:spPr>
        <p:txBody>
          <a:bodyPr/>
          <a:lstStyle/>
          <a:p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 your personal signs of stress</a:t>
            </a:r>
          </a:p>
          <a:p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sure you are briefed and updated regularly on your assignment</a:t>
            </a:r>
          </a:p>
          <a:p>
            <a:r>
              <a:rPr lang="en-US" altLang="en-US" sz="26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Communicate</a:t>
            </a:r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check in with your teammates and supervisors</a:t>
            </a:r>
          </a:p>
          <a:p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Take breaks</a:t>
            </a:r>
          </a:p>
        </p:txBody>
      </p:sp>
      <p:sp>
        <p:nvSpPr>
          <p:cNvPr id="32779" name="Footer Placeholder 3">
            <a:extLst>
              <a:ext uri="{FF2B5EF4-FFF2-40B4-BE49-F238E27FC236}">
                <a16:creationId xmlns:a16="http://schemas.microsoft.com/office/drawing/2014/main" id="{FFA6A5DF-6790-495F-891D-97FF3E0B6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6291263"/>
            <a:ext cx="5911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rgbClr val="595959"/>
                </a:solidFill>
                <a:latin typeface="Franklin Gothic Book" panose="020B0503020102020204" pitchFamily="34" charset="0"/>
              </a:defRPr>
            </a:lvl1pPr>
            <a:lvl2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rgbClr val="595959"/>
                </a:solidFill>
                <a:latin typeface="Franklin Gothic Book" panose="020B0503020102020204" pitchFamily="34" charset="0"/>
              </a:defRPr>
            </a:lvl2pPr>
            <a:lvl3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600">
                <a:solidFill>
                  <a:srgbClr val="595959"/>
                </a:solidFill>
                <a:latin typeface="Franklin Gothic Book" panose="020B0503020102020204" pitchFamily="34" charset="0"/>
              </a:defRPr>
            </a:lvl3pPr>
            <a:lvl4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4pPr>
            <a:lvl5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5pPr>
            <a:lvl6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6pPr>
            <a:lvl7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7pPr>
            <a:lvl8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8pPr>
            <a:lvl9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1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Psychology Associates of North Central Florida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7BFD23-6473-484A-AF98-D54DC555E9D1}"/>
              </a:ext>
            </a:extLst>
          </p:cNvPr>
          <p:cNvSpPr/>
          <p:nvPr/>
        </p:nvSpPr>
        <p:spPr>
          <a:xfrm>
            <a:off x="0" y="6237288"/>
            <a:ext cx="1219200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Clinical Psychology Associates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of North Central Florida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3371BEF-7373-4641-A3FD-853D4309233A}"/>
              </a:ext>
            </a:extLst>
          </p:cNvPr>
          <p:cNvSpPr/>
          <p:nvPr/>
        </p:nvSpPr>
        <p:spPr>
          <a:xfrm>
            <a:off x="2774950" y="6234113"/>
            <a:ext cx="912495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Gainesville – Ocala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CPANCF.COM</a:t>
            </a:r>
          </a:p>
        </p:txBody>
      </p:sp>
      <p:sp>
        <p:nvSpPr>
          <p:cNvPr id="32782" name="TextBox 20">
            <a:hlinkClick r:id="rId4"/>
            <a:extLst>
              <a:ext uri="{FF2B5EF4-FFF2-40B4-BE49-F238E27FC236}">
                <a16:creationId xmlns:a16="http://schemas.microsoft.com/office/drawing/2014/main" id="{8BC4FD58-0626-4769-99AC-76192B2DC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1925" y="5534025"/>
            <a:ext cx="39481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 sz="1600" u="sng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Preventing and Managing Stress - SAMHSA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6EEAC6-011F-4499-ACFF-2FDC742DB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58825"/>
            <a:ext cx="3443288" cy="5330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70F14D-B6E6-40EA-96B4-4E18D0CF9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815763" y="758825"/>
            <a:ext cx="384175" cy="5330825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CCCDCCF-DDE7-4FF9-BA8E-DFD3AC93A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4821" name="Content Placeholder 4">
            <a:extLst>
              <a:ext uri="{FF2B5EF4-FFF2-40B4-BE49-F238E27FC236}">
                <a16:creationId xmlns:a16="http://schemas.microsoft.com/office/drawing/2014/main" id="{7DD0E778-82AA-4B53-8D09-C18B1393978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2352FE0-ACFA-479E-A574-CED1C035D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58825"/>
            <a:ext cx="3443288" cy="5330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1F5979-1992-492E-ABBD-62EBC1016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697288" y="754063"/>
            <a:ext cx="7864475" cy="5335587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7CB93F-A0E2-4BBE-B2FC-E93932C7E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815763" y="758825"/>
            <a:ext cx="384175" cy="5330825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825" name="Title 1">
            <a:extLst>
              <a:ext uri="{FF2B5EF4-FFF2-40B4-BE49-F238E27FC236}">
                <a16:creationId xmlns:a16="http://schemas.microsoft.com/office/drawing/2014/main" id="{CDDA48DA-130D-4E2B-ACD6-3073EDA96F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3300" b="1">
                <a:latin typeface="Times New Roman" panose="02020603050405020304" pitchFamily="18" charset="0"/>
                <a:cs typeface="Times New Roman" panose="02020603050405020304" pitchFamily="18" charset="0"/>
              </a:rPr>
              <a:t>TAKING CARE OF YOURSELF</a:t>
            </a:r>
          </a:p>
        </p:txBody>
      </p:sp>
      <p:sp>
        <p:nvSpPr>
          <p:cNvPr id="34826" name="Content Placeholder 2">
            <a:extLst>
              <a:ext uri="{FF2B5EF4-FFF2-40B4-BE49-F238E27FC236}">
                <a16:creationId xmlns:a16="http://schemas.microsoft.com/office/drawing/2014/main" id="{6AD3D9DB-F157-44E9-8E03-281A1A3B5AB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971925" y="971550"/>
            <a:ext cx="7315200" cy="4902200"/>
          </a:xfrm>
        </p:spPr>
        <p:txBody>
          <a:bodyPr/>
          <a:lstStyle/>
          <a:p>
            <a:r>
              <a:rPr lang="en-US" alt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Exercise</a:t>
            </a:r>
          </a:p>
          <a:p>
            <a:r>
              <a:rPr lang="en-US" alt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Sleep</a:t>
            </a:r>
          </a:p>
          <a:p>
            <a:r>
              <a:rPr lang="en-US" alt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Eat nutritious foods</a:t>
            </a:r>
          </a:p>
          <a:p>
            <a:r>
              <a:rPr lang="en-US" alt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Don’t smoke/abuse substances </a:t>
            </a:r>
          </a:p>
          <a:p>
            <a:r>
              <a:rPr lang="en-US" alt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management</a:t>
            </a:r>
          </a:p>
          <a:p>
            <a:r>
              <a:rPr lang="en-US" alt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Having fun/relaxing </a:t>
            </a:r>
          </a:p>
          <a:p>
            <a:r>
              <a:rPr lang="en-US" alt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 how to say NO</a:t>
            </a:r>
          </a:p>
        </p:txBody>
      </p:sp>
      <p:sp>
        <p:nvSpPr>
          <p:cNvPr id="34827" name="Footer Placeholder 3">
            <a:extLst>
              <a:ext uri="{FF2B5EF4-FFF2-40B4-BE49-F238E27FC236}">
                <a16:creationId xmlns:a16="http://schemas.microsoft.com/office/drawing/2014/main" id="{907B3DF7-AFE4-46E5-BBB7-6C7958752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6291263"/>
            <a:ext cx="5911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rgbClr val="595959"/>
                </a:solidFill>
                <a:latin typeface="Franklin Gothic Book" panose="020B0503020102020204" pitchFamily="34" charset="0"/>
              </a:defRPr>
            </a:lvl1pPr>
            <a:lvl2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rgbClr val="595959"/>
                </a:solidFill>
                <a:latin typeface="Franklin Gothic Book" panose="020B0503020102020204" pitchFamily="34" charset="0"/>
              </a:defRPr>
            </a:lvl2pPr>
            <a:lvl3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600">
                <a:solidFill>
                  <a:srgbClr val="595959"/>
                </a:solidFill>
                <a:latin typeface="Franklin Gothic Book" panose="020B0503020102020204" pitchFamily="34" charset="0"/>
              </a:defRPr>
            </a:lvl3pPr>
            <a:lvl4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4pPr>
            <a:lvl5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5pPr>
            <a:lvl6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6pPr>
            <a:lvl7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7pPr>
            <a:lvl8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8pPr>
            <a:lvl9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1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Psychology Associates of North Central Florida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30D21B-05B5-554E-A8C7-F964C2722176}"/>
              </a:ext>
            </a:extLst>
          </p:cNvPr>
          <p:cNvSpPr/>
          <p:nvPr/>
        </p:nvSpPr>
        <p:spPr>
          <a:xfrm>
            <a:off x="0" y="6237288"/>
            <a:ext cx="1219200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Clinical Psychology Associates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of North Central Florida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1502DB-0CBC-744C-82C1-E7AAA400CEFC}"/>
              </a:ext>
            </a:extLst>
          </p:cNvPr>
          <p:cNvSpPr/>
          <p:nvPr/>
        </p:nvSpPr>
        <p:spPr>
          <a:xfrm>
            <a:off x="2774950" y="6234113"/>
            <a:ext cx="912495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Gainesville – Ocala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CPANCF.COM</a:t>
            </a:r>
          </a:p>
        </p:txBody>
      </p:sp>
      <p:sp>
        <p:nvSpPr>
          <p:cNvPr id="34830" name="TextBox 16">
            <a:hlinkClick r:id="rId4"/>
            <a:extLst>
              <a:ext uri="{FF2B5EF4-FFF2-40B4-BE49-F238E27FC236}">
                <a16:creationId xmlns:a16="http://schemas.microsoft.com/office/drawing/2014/main" id="{644F2957-03A5-4772-8B68-FB3F45B1B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1925" y="5534025"/>
            <a:ext cx="39481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 sz="1600" u="sng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Preventing and Managing Stress - SAMHSA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6EEAC6-011F-4499-ACFF-2FDC742DB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58825"/>
            <a:ext cx="3443288" cy="5330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70F14D-B6E6-40EA-96B4-4E18D0CF9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815763" y="758825"/>
            <a:ext cx="384175" cy="5330825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CCCDCCF-DDE7-4FF9-BA8E-DFD3AC93A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6869" name="Content Placeholder 7">
            <a:extLst>
              <a:ext uri="{FF2B5EF4-FFF2-40B4-BE49-F238E27FC236}">
                <a16:creationId xmlns:a16="http://schemas.microsoft.com/office/drawing/2014/main" id="{28ED20EA-C6AA-4879-987C-B4C5B6E69E4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9938" cy="6858000"/>
          </a:xfr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2352FE0-ACFA-479E-A574-CED1C035D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58825"/>
            <a:ext cx="3443288" cy="5330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1F5979-1992-492E-ABBD-62EBC1016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697288" y="754063"/>
            <a:ext cx="7864475" cy="5335587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7CB93F-A0E2-4BBE-B2FC-E93932C7E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815763" y="758825"/>
            <a:ext cx="384175" cy="5330825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7E347F-743E-6A4F-BB7D-6E484BC30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SLEEP</a:t>
            </a:r>
          </a:p>
        </p:txBody>
      </p:sp>
      <p:sp>
        <p:nvSpPr>
          <p:cNvPr id="36874" name="Content Placeholder 2">
            <a:extLst>
              <a:ext uri="{FF2B5EF4-FFF2-40B4-BE49-F238E27FC236}">
                <a16:creationId xmlns:a16="http://schemas.microsoft.com/office/drawing/2014/main" id="{7C441312-6A88-497F-9536-907223541AAD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971925" y="971550"/>
            <a:ext cx="7315200" cy="4902200"/>
          </a:xfrm>
        </p:spPr>
        <p:txBody>
          <a:bodyPr/>
          <a:lstStyle/>
          <a:p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Good, restful sleep is SO IMPORTANT during times of stress</a:t>
            </a:r>
          </a:p>
          <a:p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Create a routine including a bedtime and wake time</a:t>
            </a:r>
          </a:p>
          <a:p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 the amount of sleep you need to function</a:t>
            </a:r>
          </a:p>
          <a:p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Take TV’s out of the bedroom</a:t>
            </a:r>
          </a:p>
          <a:p>
            <a:pPr lvl="1"/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brain picks up on any light source in the room and you can sleep less soundly</a:t>
            </a:r>
          </a:p>
          <a:p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 a noise machine to help you sleep – one that doesn’t disturb your partner</a:t>
            </a:r>
          </a:p>
        </p:txBody>
      </p:sp>
      <p:sp>
        <p:nvSpPr>
          <p:cNvPr id="36875" name="Footer Placeholder 3">
            <a:extLst>
              <a:ext uri="{FF2B5EF4-FFF2-40B4-BE49-F238E27FC236}">
                <a16:creationId xmlns:a16="http://schemas.microsoft.com/office/drawing/2014/main" id="{A866DA79-6682-4A7D-97BE-9278D4844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6291263"/>
            <a:ext cx="5911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rgbClr val="595959"/>
                </a:solidFill>
                <a:latin typeface="Franklin Gothic Book" panose="020B0503020102020204" pitchFamily="34" charset="0"/>
              </a:defRPr>
            </a:lvl1pPr>
            <a:lvl2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rgbClr val="595959"/>
                </a:solidFill>
                <a:latin typeface="Franklin Gothic Book" panose="020B0503020102020204" pitchFamily="34" charset="0"/>
              </a:defRPr>
            </a:lvl2pPr>
            <a:lvl3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600">
                <a:solidFill>
                  <a:srgbClr val="595959"/>
                </a:solidFill>
                <a:latin typeface="Franklin Gothic Book" panose="020B0503020102020204" pitchFamily="34" charset="0"/>
              </a:defRPr>
            </a:lvl3pPr>
            <a:lvl4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4pPr>
            <a:lvl5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5pPr>
            <a:lvl6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6pPr>
            <a:lvl7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7pPr>
            <a:lvl8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8pPr>
            <a:lvl9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1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Psychology Associates of North Central Florida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81CA7F7-4461-144E-8E7F-DE5A78F8838A}"/>
              </a:ext>
            </a:extLst>
          </p:cNvPr>
          <p:cNvSpPr/>
          <p:nvPr/>
        </p:nvSpPr>
        <p:spPr>
          <a:xfrm>
            <a:off x="0" y="6237288"/>
            <a:ext cx="1219200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Clinical Psychology Associates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of North Central Florida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9A939D-0FA7-164C-92EA-737B06089303}"/>
              </a:ext>
            </a:extLst>
          </p:cNvPr>
          <p:cNvSpPr/>
          <p:nvPr/>
        </p:nvSpPr>
        <p:spPr>
          <a:xfrm>
            <a:off x="2774950" y="6234113"/>
            <a:ext cx="912495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Gainesville – Ocala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CPANCF.COM</a:t>
            </a:r>
          </a:p>
        </p:txBody>
      </p:sp>
      <p:sp>
        <p:nvSpPr>
          <p:cNvPr id="36878" name="TextBox 3">
            <a:hlinkClick r:id="rId4"/>
            <a:extLst>
              <a:ext uri="{FF2B5EF4-FFF2-40B4-BE49-F238E27FC236}">
                <a16:creationId xmlns:a16="http://schemas.microsoft.com/office/drawing/2014/main" id="{23B62EF6-2DF5-4C1D-87DF-2460A9E30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1925" y="5534025"/>
            <a:ext cx="39481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 sz="1600" u="sng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Sleep Hygiene – CPANCF.com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6EEAC6-011F-4499-ACFF-2FDC742DB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58825"/>
            <a:ext cx="3443288" cy="5330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70F14D-B6E6-40EA-96B4-4E18D0CF9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815763" y="758825"/>
            <a:ext cx="384175" cy="5330825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CCCDCCF-DDE7-4FF9-BA8E-DFD3AC93A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8917" name="Content Placeholder 4">
            <a:extLst>
              <a:ext uri="{FF2B5EF4-FFF2-40B4-BE49-F238E27FC236}">
                <a16:creationId xmlns:a16="http://schemas.microsoft.com/office/drawing/2014/main" id="{AC65DAAD-C053-440D-A2E1-18ADD568011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938" y="0"/>
            <a:ext cx="12199938" cy="6858000"/>
          </a:xfr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2352FE0-ACFA-479E-A574-CED1C035D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58825"/>
            <a:ext cx="3443288" cy="5330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1F5979-1992-492E-ABBD-62EBC1016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697288" y="754063"/>
            <a:ext cx="7864475" cy="5335587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7CB93F-A0E2-4BBE-B2FC-E93932C7E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815763" y="758825"/>
            <a:ext cx="384175" cy="5330825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7E347F-743E-6A4F-BB7D-6E484BC30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RELAXATION</a:t>
            </a:r>
          </a:p>
        </p:txBody>
      </p:sp>
      <p:sp>
        <p:nvSpPr>
          <p:cNvPr id="38922" name="Content Placeholder 2">
            <a:extLst>
              <a:ext uri="{FF2B5EF4-FFF2-40B4-BE49-F238E27FC236}">
                <a16:creationId xmlns:a16="http://schemas.microsoft.com/office/drawing/2014/main" id="{034E916A-30EB-4D6D-AE4C-7B61A163036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971925" y="971550"/>
            <a:ext cx="7315200" cy="4902200"/>
          </a:xfrm>
        </p:spPr>
        <p:txBody>
          <a:bodyPr/>
          <a:lstStyle/>
          <a:p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 physical tension – exercising, stretching, deep breathing techniques</a:t>
            </a:r>
          </a:p>
          <a:p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Utilize time off - reading, listening to music, talking with family and friends</a:t>
            </a:r>
          </a:p>
          <a:p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not be relaxed and tense simultaneously</a:t>
            </a:r>
          </a:p>
          <a:p>
            <a:pPr lvl="1"/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one usually wins for you?</a:t>
            </a:r>
          </a:p>
          <a:p>
            <a:pPr lvl="1"/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do you get out of feeling stressed/tense?</a:t>
            </a:r>
          </a:p>
        </p:txBody>
      </p:sp>
      <p:sp>
        <p:nvSpPr>
          <p:cNvPr id="38923" name="Footer Placeholder 3">
            <a:extLst>
              <a:ext uri="{FF2B5EF4-FFF2-40B4-BE49-F238E27FC236}">
                <a16:creationId xmlns:a16="http://schemas.microsoft.com/office/drawing/2014/main" id="{6E195DA8-64AB-4DE2-90B6-BE2022989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6291263"/>
            <a:ext cx="5911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rgbClr val="595959"/>
                </a:solidFill>
                <a:latin typeface="Franklin Gothic Book" panose="020B0503020102020204" pitchFamily="34" charset="0"/>
              </a:defRPr>
            </a:lvl1pPr>
            <a:lvl2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rgbClr val="595959"/>
                </a:solidFill>
                <a:latin typeface="Franklin Gothic Book" panose="020B0503020102020204" pitchFamily="34" charset="0"/>
              </a:defRPr>
            </a:lvl2pPr>
            <a:lvl3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600">
                <a:solidFill>
                  <a:srgbClr val="595959"/>
                </a:solidFill>
                <a:latin typeface="Franklin Gothic Book" panose="020B0503020102020204" pitchFamily="34" charset="0"/>
              </a:defRPr>
            </a:lvl3pPr>
            <a:lvl4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4pPr>
            <a:lvl5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5pPr>
            <a:lvl6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6pPr>
            <a:lvl7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7pPr>
            <a:lvl8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8pPr>
            <a:lvl9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1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Psychology Associates of North Central Florida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81CA7F7-4461-144E-8E7F-DE5A78F8838A}"/>
              </a:ext>
            </a:extLst>
          </p:cNvPr>
          <p:cNvSpPr/>
          <p:nvPr/>
        </p:nvSpPr>
        <p:spPr>
          <a:xfrm>
            <a:off x="0" y="6237288"/>
            <a:ext cx="1219200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Clinical Psychology Associates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of North Central Florida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9A939D-0FA7-164C-92EA-737B06089303}"/>
              </a:ext>
            </a:extLst>
          </p:cNvPr>
          <p:cNvSpPr/>
          <p:nvPr/>
        </p:nvSpPr>
        <p:spPr>
          <a:xfrm>
            <a:off x="2774950" y="6234113"/>
            <a:ext cx="912495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Gainesville – Ocala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CPANCF.COM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58825"/>
            <a:ext cx="10906125" cy="165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014075" y="758825"/>
            <a:ext cx="1185863" cy="1651000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527300"/>
            <a:ext cx="1169988" cy="3562350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279525" y="2527300"/>
            <a:ext cx="10920413" cy="35623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9943" name="Title 1">
            <a:extLst>
              <a:ext uri="{FF2B5EF4-FFF2-40B4-BE49-F238E27FC236}">
                <a16:creationId xmlns:a16="http://schemas.microsoft.com/office/drawing/2014/main" id="{E11A10AD-EE13-4A01-BB32-BB6DF60B12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1087438"/>
            <a:ext cx="8983663" cy="1000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WHEN THINGS GET STRESSFUL</a:t>
            </a:r>
          </a:p>
        </p:txBody>
      </p:sp>
      <p:sp>
        <p:nvSpPr>
          <p:cNvPr id="39944" name="Content Placeholder 2">
            <a:extLst>
              <a:ext uri="{FF2B5EF4-FFF2-40B4-BE49-F238E27FC236}">
                <a16:creationId xmlns:a16="http://schemas.microsoft.com/office/drawing/2014/main" id="{3F46D0EB-C29E-4BD7-A57D-FEF12938F98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00200" y="2535238"/>
            <a:ext cx="8983663" cy="3554412"/>
          </a:xfrm>
        </p:spPr>
        <p:txBody>
          <a:bodyPr/>
          <a:lstStyle/>
          <a:p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Remind yourself:</a:t>
            </a:r>
          </a:p>
          <a:p>
            <a:pPr lvl="1"/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Breaks are important</a:t>
            </a:r>
          </a:p>
          <a:p>
            <a:pPr lvl="1"/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needs are just as important as the needs and wellbeing of survivors</a:t>
            </a:r>
          </a:p>
          <a:p>
            <a:pPr lvl="1"/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Burning yourself out doesn’t allow the best you or best performance when helping others </a:t>
            </a:r>
          </a:p>
          <a:p>
            <a:pPr lvl="1"/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Utilize your team in times of need to ensure the best and appropriate responses are being given</a:t>
            </a:r>
          </a:p>
        </p:txBody>
      </p:sp>
      <p:sp>
        <p:nvSpPr>
          <p:cNvPr id="39945" name="Footer Placeholder 3">
            <a:extLst>
              <a:ext uri="{FF2B5EF4-FFF2-40B4-BE49-F238E27FC236}">
                <a16:creationId xmlns:a16="http://schemas.microsoft.com/office/drawing/2014/main" id="{A95654E0-2A87-422C-9E59-1942FF778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6291263"/>
            <a:ext cx="5911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rgbClr val="595959"/>
                </a:solidFill>
                <a:latin typeface="Franklin Gothic Book" panose="020B0503020102020204" pitchFamily="34" charset="0"/>
              </a:defRPr>
            </a:lvl1pPr>
            <a:lvl2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rgbClr val="595959"/>
                </a:solidFill>
                <a:latin typeface="Franklin Gothic Book" panose="020B0503020102020204" pitchFamily="34" charset="0"/>
              </a:defRPr>
            </a:lvl2pPr>
            <a:lvl3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600">
                <a:solidFill>
                  <a:srgbClr val="595959"/>
                </a:solidFill>
                <a:latin typeface="Franklin Gothic Book" panose="020B0503020102020204" pitchFamily="34" charset="0"/>
              </a:defRPr>
            </a:lvl3pPr>
            <a:lvl4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4pPr>
            <a:lvl5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5pPr>
            <a:lvl6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6pPr>
            <a:lvl7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7pPr>
            <a:lvl8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8pPr>
            <a:lvl9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1400" b="1" i="1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Psychology Associates of North Central Florida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780E1C-7943-2444-9681-77E72C1E7828}"/>
              </a:ext>
            </a:extLst>
          </p:cNvPr>
          <p:cNvSpPr/>
          <p:nvPr/>
        </p:nvSpPr>
        <p:spPr>
          <a:xfrm>
            <a:off x="0" y="6237288"/>
            <a:ext cx="1219200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Clinical Psychology Associates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of North Central Florida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E08F18A-A2F7-E644-BB0E-ED5EA0A9418F}"/>
              </a:ext>
            </a:extLst>
          </p:cNvPr>
          <p:cNvSpPr/>
          <p:nvPr/>
        </p:nvSpPr>
        <p:spPr>
          <a:xfrm>
            <a:off x="2774950" y="6234113"/>
            <a:ext cx="912495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Gainesville – Ocala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CPANCF.COM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58825"/>
            <a:ext cx="10906125" cy="165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014075" y="758825"/>
            <a:ext cx="1185863" cy="1651000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527300"/>
            <a:ext cx="1169988" cy="3562350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279525" y="2527300"/>
            <a:ext cx="10920413" cy="35623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967" name="Title 1">
            <a:extLst>
              <a:ext uri="{FF2B5EF4-FFF2-40B4-BE49-F238E27FC236}">
                <a16:creationId xmlns:a16="http://schemas.microsoft.com/office/drawing/2014/main" id="{A5893061-39EE-4E35-951E-75290935B9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1022350"/>
            <a:ext cx="8983663" cy="1000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FOLLOWING THE INCIDENT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54657-9CF2-DD45-86CB-04F54C0DD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535238"/>
            <a:ext cx="4549775" cy="3554412"/>
          </a:xfrm>
        </p:spPr>
        <p:txBody>
          <a:bodyPr rtlCol="0">
            <a:noAutofit/>
          </a:bodyPr>
          <a:lstStyle/>
          <a:p>
            <a:pPr marL="182880" indent="-182880" fontAlgn="auto">
              <a:spcAft>
                <a:spcPts val="0"/>
              </a:spcAft>
              <a:defRPr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Reach out—people really do care.</a:t>
            </a:r>
          </a:p>
          <a:p>
            <a:pPr marL="182880" indent="-182880" fontAlgn="auto">
              <a:spcAft>
                <a:spcPts val="0"/>
              </a:spcAft>
              <a:defRPr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Consider keeping a journal.</a:t>
            </a:r>
          </a:p>
          <a:p>
            <a:pPr marL="182880" indent="-182880" fontAlgn="auto">
              <a:spcAft>
                <a:spcPts val="0"/>
              </a:spcAft>
              <a:defRPr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not make any big life decisions.</a:t>
            </a:r>
          </a:p>
          <a:p>
            <a:pPr marL="182880" indent="-182880" fontAlgn="auto">
              <a:spcAft>
                <a:spcPts val="0"/>
              </a:spcAft>
              <a:defRPr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as many daily decisions as possible to give yourself a feeling of control over your life.</a:t>
            </a:r>
          </a:p>
          <a:p>
            <a:pPr marL="182880" indent="-182880" fontAlgn="auto">
              <a:spcAft>
                <a:spcPts val="0"/>
              </a:spcAft>
              <a:defRPr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Spend time with others or alone doing the things you enjoy to refresh and recharge yourself.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aware that you may feel particularly fearful for your family. This is normal and will pass in time. Remember that "getting back to normal" takes time.</a:t>
            </a:r>
          </a:p>
        </p:txBody>
      </p:sp>
      <p:sp>
        <p:nvSpPr>
          <p:cNvPr id="40969" name="Footer Placeholder 3">
            <a:extLst>
              <a:ext uri="{FF2B5EF4-FFF2-40B4-BE49-F238E27FC236}">
                <a16:creationId xmlns:a16="http://schemas.microsoft.com/office/drawing/2014/main" id="{E7BC7278-E54F-47DA-A7B7-328A931F8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6291263"/>
            <a:ext cx="5911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rgbClr val="595959"/>
                </a:solidFill>
                <a:latin typeface="Franklin Gothic Book" panose="020B0503020102020204" pitchFamily="34" charset="0"/>
              </a:defRPr>
            </a:lvl1pPr>
            <a:lvl2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rgbClr val="595959"/>
                </a:solidFill>
                <a:latin typeface="Franklin Gothic Book" panose="020B0503020102020204" pitchFamily="34" charset="0"/>
              </a:defRPr>
            </a:lvl2pPr>
            <a:lvl3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600">
                <a:solidFill>
                  <a:srgbClr val="595959"/>
                </a:solidFill>
                <a:latin typeface="Franklin Gothic Book" panose="020B0503020102020204" pitchFamily="34" charset="0"/>
              </a:defRPr>
            </a:lvl3pPr>
            <a:lvl4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4pPr>
            <a:lvl5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5pPr>
            <a:lvl6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6pPr>
            <a:lvl7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7pPr>
            <a:lvl8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8pPr>
            <a:lvl9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1400" b="1" i="1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Psychology Associates of North Central Florida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780E1C-7943-2444-9681-77E72C1E7828}"/>
              </a:ext>
            </a:extLst>
          </p:cNvPr>
          <p:cNvSpPr/>
          <p:nvPr/>
        </p:nvSpPr>
        <p:spPr>
          <a:xfrm>
            <a:off x="0" y="6237288"/>
            <a:ext cx="1219200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Clinical Psychology Associates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of North Central Florida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E08F18A-A2F7-E644-BB0E-ED5EA0A9418F}"/>
              </a:ext>
            </a:extLst>
          </p:cNvPr>
          <p:cNvSpPr/>
          <p:nvPr/>
        </p:nvSpPr>
        <p:spPr>
          <a:xfrm>
            <a:off x="2774950" y="6234113"/>
            <a:ext cx="912495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Gainesville – Ocala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CPANCF.COM</a:t>
            </a:r>
          </a:p>
        </p:txBody>
      </p:sp>
      <p:sp>
        <p:nvSpPr>
          <p:cNvPr id="40972" name="Rectangle 3">
            <a:extLst>
              <a:ext uri="{FF2B5EF4-FFF2-40B4-BE49-F238E27FC236}">
                <a16:creationId xmlns:a16="http://schemas.microsoft.com/office/drawing/2014/main" id="{8FF3343F-0603-4A4E-9112-C60731AFA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9975" y="2662238"/>
            <a:ext cx="5859463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Gradually work back into your routine. Let others carry more weight for a while at home and at work.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Be aware that recovery is not a straight path but a matter of two steps forward and one back. You will make progress.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Appreciate a sense of humor in yourself and others. It is okay to laugh again.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Your family will experience the disaster along with you. You need to support each other. This is a time for patience, understanding, and communication.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Avoid overuse of drugs or alcohol. You do not need to complicate your situation with a substance abuse problem.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Get plenty of rest and normal exercise. Eat well-balanced, regular meals.</a:t>
            </a:r>
          </a:p>
        </p:txBody>
      </p:sp>
      <p:sp>
        <p:nvSpPr>
          <p:cNvPr id="40973" name="TextBox 18">
            <a:hlinkClick r:id="rId2"/>
            <a:extLst>
              <a:ext uri="{FF2B5EF4-FFF2-40B4-BE49-F238E27FC236}">
                <a16:creationId xmlns:a16="http://schemas.microsoft.com/office/drawing/2014/main" id="{B139A53A-E57D-4349-A029-325B726E6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779588"/>
            <a:ext cx="10756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The National Institute for Occupational Safety and Health (NIOSH)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58825"/>
            <a:ext cx="10906125" cy="165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014075" y="758825"/>
            <a:ext cx="1185863" cy="1651000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527300"/>
            <a:ext cx="1169988" cy="3562350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279525" y="2527300"/>
            <a:ext cx="10920413" cy="35623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991" name="Title 1">
            <a:extLst>
              <a:ext uri="{FF2B5EF4-FFF2-40B4-BE49-F238E27FC236}">
                <a16:creationId xmlns:a16="http://schemas.microsoft.com/office/drawing/2014/main" id="{DEAA3783-941E-4B19-995C-50EA152CC4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1087438"/>
            <a:ext cx="8983663" cy="1000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GETTING SUPPORT</a:t>
            </a:r>
          </a:p>
        </p:txBody>
      </p:sp>
      <p:sp>
        <p:nvSpPr>
          <p:cNvPr id="41992" name="Content Placeholder 2">
            <a:extLst>
              <a:ext uri="{FF2B5EF4-FFF2-40B4-BE49-F238E27FC236}">
                <a16:creationId xmlns:a16="http://schemas.microsoft.com/office/drawing/2014/main" id="{7A920490-EC32-460D-982C-DC356F8D8C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00200" y="2535238"/>
            <a:ext cx="8983663" cy="3554412"/>
          </a:xfrm>
        </p:spPr>
        <p:txBody>
          <a:bodyPr/>
          <a:lstStyle/>
          <a:p>
            <a:r>
              <a:rPr lang="en-US" altLang="en-US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Communicate with your support systems (friends, family, etc.) </a:t>
            </a:r>
          </a:p>
          <a:p>
            <a:r>
              <a:rPr lang="en-US" altLang="en-US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Spiritual beliefs</a:t>
            </a:r>
          </a:p>
          <a:p>
            <a:r>
              <a:rPr lang="en-US" altLang="en-US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Talk to those who understand your situation (psychologist, physician, teammates, friend, community group)</a:t>
            </a:r>
          </a:p>
          <a:p>
            <a:r>
              <a:rPr lang="en-US" altLang="en-US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Seek help – Employee Assistance Program</a:t>
            </a:r>
          </a:p>
          <a:p>
            <a:r>
              <a:rPr lang="en-US" altLang="en-US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 Suicide Prevention Lifeline</a:t>
            </a:r>
          </a:p>
          <a:p>
            <a:pPr lvl="1"/>
            <a:r>
              <a:rPr lang="en-US" altLang="en-US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(800) 273-TALK (8255)</a:t>
            </a:r>
          </a:p>
          <a:p>
            <a:pPr lvl="1"/>
            <a:r>
              <a:rPr lang="en-US" altLang="en-US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(800) 799-4889 (TDD)</a:t>
            </a:r>
          </a:p>
        </p:txBody>
      </p:sp>
      <p:sp>
        <p:nvSpPr>
          <p:cNvPr id="41993" name="Footer Placeholder 3">
            <a:extLst>
              <a:ext uri="{FF2B5EF4-FFF2-40B4-BE49-F238E27FC236}">
                <a16:creationId xmlns:a16="http://schemas.microsoft.com/office/drawing/2014/main" id="{765C3396-5F26-4D23-A02D-E31A4B7A6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6291263"/>
            <a:ext cx="5911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rgbClr val="595959"/>
                </a:solidFill>
                <a:latin typeface="Franklin Gothic Book" panose="020B0503020102020204" pitchFamily="34" charset="0"/>
              </a:defRPr>
            </a:lvl1pPr>
            <a:lvl2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rgbClr val="595959"/>
                </a:solidFill>
                <a:latin typeface="Franklin Gothic Book" panose="020B0503020102020204" pitchFamily="34" charset="0"/>
              </a:defRPr>
            </a:lvl2pPr>
            <a:lvl3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600">
                <a:solidFill>
                  <a:srgbClr val="595959"/>
                </a:solidFill>
                <a:latin typeface="Franklin Gothic Book" panose="020B0503020102020204" pitchFamily="34" charset="0"/>
              </a:defRPr>
            </a:lvl3pPr>
            <a:lvl4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4pPr>
            <a:lvl5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5pPr>
            <a:lvl6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6pPr>
            <a:lvl7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7pPr>
            <a:lvl8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8pPr>
            <a:lvl9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1400" b="1" i="1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Psychology Associates of North Central Florida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780E1C-7943-2444-9681-77E72C1E7828}"/>
              </a:ext>
            </a:extLst>
          </p:cNvPr>
          <p:cNvSpPr/>
          <p:nvPr/>
        </p:nvSpPr>
        <p:spPr>
          <a:xfrm>
            <a:off x="0" y="6237288"/>
            <a:ext cx="1219200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Clinical Psychology Associates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of North Central Florida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E08F18A-A2F7-E644-BB0E-ED5EA0A9418F}"/>
              </a:ext>
            </a:extLst>
          </p:cNvPr>
          <p:cNvSpPr/>
          <p:nvPr/>
        </p:nvSpPr>
        <p:spPr>
          <a:xfrm>
            <a:off x="2774950" y="6234113"/>
            <a:ext cx="912495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Gainesville – Ocala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CPANCF.COM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E959B03-C937-4569-9026-32FFFD1F4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58825"/>
            <a:ext cx="3443288" cy="5330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4035" name="Picture 2" descr="Clinical Psychology Associates of North Central Florida Gainesville Office">
            <a:extLst>
              <a:ext uri="{FF2B5EF4-FFF2-40B4-BE49-F238E27FC236}">
                <a16:creationId xmlns:a16="http://schemas.microsoft.com/office/drawing/2014/main" id="{245AA778-9AFE-4DC5-8D94-D642E3C1C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388" y="758825"/>
            <a:ext cx="8047037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B2A55B3-2539-4BF5-BA64-F7590B870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815763" y="758825"/>
            <a:ext cx="384175" cy="5330825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037" name="Content Placeholder 5">
            <a:extLst>
              <a:ext uri="{FF2B5EF4-FFF2-40B4-BE49-F238E27FC236}">
                <a16:creationId xmlns:a16="http://schemas.microsoft.com/office/drawing/2014/main" id="{7ECE640E-BC38-4221-B98B-34C02FCBAB61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233363" y="758825"/>
            <a:ext cx="2933700" cy="5330825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en-US" altLang="en-US" sz="2400" b="1" i="1">
                <a:solidFill>
                  <a:srgbClr val="A3CE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Psychology Associates of North Central Florida</a:t>
            </a:r>
          </a:p>
          <a:p>
            <a:pPr marL="0" indent="0" algn="ctr"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2121 NW 40th Terrace B, Gainesville, FL 32605</a:t>
            </a:r>
            <a:endParaRPr lang="en-US" altLang="en-US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352-336-2888</a:t>
            </a:r>
          </a:p>
          <a:p>
            <a:pPr marL="0" indent="0" algn="ctr"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Gainesville – Ocala</a:t>
            </a:r>
          </a:p>
          <a:p>
            <a:pPr marL="0" indent="0" algn="ctr"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CPANCF.COM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3">
            <a:extLst>
              <a:ext uri="{FF2B5EF4-FFF2-40B4-BE49-F238E27FC236}">
                <a16:creationId xmlns:a16="http://schemas.microsoft.com/office/drawing/2014/main" id="{496E101D-9904-4F08-B30B-9B60FFBAE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983F3EF-B03B-8147-9B99-7DF6DCD036E7}"/>
              </a:ext>
            </a:extLst>
          </p:cNvPr>
          <p:cNvSpPr/>
          <p:nvPr/>
        </p:nvSpPr>
        <p:spPr>
          <a:xfrm>
            <a:off x="0" y="2700338"/>
            <a:ext cx="12192000" cy="146685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44" name="Rectangle 1">
            <a:extLst>
              <a:ext uri="{FF2B5EF4-FFF2-40B4-BE49-F238E27FC236}">
                <a16:creationId xmlns:a16="http://schemas.microsoft.com/office/drawing/2014/main" id="{E5D714A1-2E16-418B-BB53-FB0827549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825" y="3019425"/>
            <a:ext cx="10668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do you know when you’re stressed?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C36768-A1CD-754A-80CA-755A843AF568}"/>
              </a:ext>
            </a:extLst>
          </p:cNvPr>
          <p:cNvSpPr/>
          <p:nvPr/>
        </p:nvSpPr>
        <p:spPr>
          <a:xfrm>
            <a:off x="0" y="6237288"/>
            <a:ext cx="1219200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Clinical Psychology Associates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of North Central Florida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2A00F0-AD79-7244-8054-119CFE7CCFDB}"/>
              </a:ext>
            </a:extLst>
          </p:cNvPr>
          <p:cNvSpPr/>
          <p:nvPr/>
        </p:nvSpPr>
        <p:spPr>
          <a:xfrm>
            <a:off x="2774950" y="6234113"/>
            <a:ext cx="912495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Gainesville – Ocala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CPANCF.COM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58825"/>
            <a:ext cx="10906125" cy="165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014075" y="758825"/>
            <a:ext cx="1185863" cy="1651000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527300"/>
            <a:ext cx="1169988" cy="3562350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279525" y="2527300"/>
            <a:ext cx="10920413" cy="35623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271" name="Title 1">
            <a:extLst>
              <a:ext uri="{FF2B5EF4-FFF2-40B4-BE49-F238E27FC236}">
                <a16:creationId xmlns:a16="http://schemas.microsoft.com/office/drawing/2014/main" id="{59B2BB90-A500-4999-BCE6-55877DCC72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1087438"/>
            <a:ext cx="8983663" cy="1000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STRESS</a:t>
            </a:r>
          </a:p>
        </p:txBody>
      </p:sp>
      <p:sp>
        <p:nvSpPr>
          <p:cNvPr id="11272" name="Content Placeholder 2">
            <a:extLst>
              <a:ext uri="{FF2B5EF4-FFF2-40B4-BE49-F238E27FC236}">
                <a16:creationId xmlns:a16="http://schemas.microsoft.com/office/drawing/2014/main" id="{DE3C012F-0989-43DB-8D46-9D0704BD2D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00200" y="2535238"/>
            <a:ext cx="8763000" cy="3554412"/>
          </a:xfrm>
        </p:spPr>
        <p:txBody>
          <a:bodyPr/>
          <a:lstStyle/>
          <a:p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specific response by the body to a stimulus, as fear or pain, that disturbs or interferes with the normal physiological equilibrium of an organism</a:t>
            </a:r>
          </a:p>
          <a:p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Physical, mental, or emotional strain or tension</a:t>
            </a:r>
          </a:p>
          <a:p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Dependent upon person’s perception</a:t>
            </a:r>
          </a:p>
          <a:p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be a positive or negative event </a:t>
            </a:r>
          </a:p>
        </p:txBody>
      </p:sp>
      <p:sp>
        <p:nvSpPr>
          <p:cNvPr id="11273" name="Footer Placeholder 3">
            <a:extLst>
              <a:ext uri="{FF2B5EF4-FFF2-40B4-BE49-F238E27FC236}">
                <a16:creationId xmlns:a16="http://schemas.microsoft.com/office/drawing/2014/main" id="{CD61DBDD-5A57-4F2A-8719-B9042357A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6291263"/>
            <a:ext cx="5911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rgbClr val="595959"/>
                </a:solidFill>
                <a:latin typeface="Franklin Gothic Book" panose="020B0503020102020204" pitchFamily="34" charset="0"/>
              </a:defRPr>
            </a:lvl1pPr>
            <a:lvl2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rgbClr val="595959"/>
                </a:solidFill>
                <a:latin typeface="Franklin Gothic Book" panose="020B0503020102020204" pitchFamily="34" charset="0"/>
              </a:defRPr>
            </a:lvl2pPr>
            <a:lvl3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600">
                <a:solidFill>
                  <a:srgbClr val="595959"/>
                </a:solidFill>
                <a:latin typeface="Franklin Gothic Book" panose="020B0503020102020204" pitchFamily="34" charset="0"/>
              </a:defRPr>
            </a:lvl3pPr>
            <a:lvl4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4pPr>
            <a:lvl5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5pPr>
            <a:lvl6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6pPr>
            <a:lvl7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7pPr>
            <a:lvl8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8pPr>
            <a:lvl9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1400" b="1" i="1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Psychology Associates of North Central Florida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B640DB-6B25-8440-93DD-EB07107032C0}"/>
              </a:ext>
            </a:extLst>
          </p:cNvPr>
          <p:cNvSpPr/>
          <p:nvPr/>
        </p:nvSpPr>
        <p:spPr>
          <a:xfrm>
            <a:off x="0" y="6237288"/>
            <a:ext cx="1219200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Clinical Psychology Associates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of North Central Florida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FEF801-BE49-E74F-92DB-AF5DA4A77344}"/>
              </a:ext>
            </a:extLst>
          </p:cNvPr>
          <p:cNvSpPr/>
          <p:nvPr/>
        </p:nvSpPr>
        <p:spPr>
          <a:xfrm>
            <a:off x="2774950" y="6234113"/>
            <a:ext cx="912495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Gainesville – Ocala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CPANCF.COM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162304-DA60-4C31-9E2B-E22F8DA75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58825"/>
            <a:ext cx="3443288" cy="5330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C4AE1EFF-264A-4A42-BEA1-0E875F40D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815763" y="758825"/>
            <a:ext cx="384175" cy="5330825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58825"/>
            <a:ext cx="10906125" cy="165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014075" y="758825"/>
            <a:ext cx="1185863" cy="1651000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527300"/>
            <a:ext cx="1169988" cy="3562350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279525" y="2527300"/>
            <a:ext cx="10920413" cy="35623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297" name="Title 1">
            <a:extLst>
              <a:ext uri="{FF2B5EF4-FFF2-40B4-BE49-F238E27FC236}">
                <a16:creationId xmlns:a16="http://schemas.microsoft.com/office/drawing/2014/main" id="{AAA2181C-4838-4532-9BD0-136827F8A4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1087438"/>
            <a:ext cx="8983663" cy="1000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COMMON STRESSORS</a:t>
            </a:r>
          </a:p>
        </p:txBody>
      </p:sp>
      <p:sp>
        <p:nvSpPr>
          <p:cNvPr id="12298" name="Content Placeholder 2">
            <a:extLst>
              <a:ext uri="{FF2B5EF4-FFF2-40B4-BE49-F238E27FC236}">
                <a16:creationId xmlns:a16="http://schemas.microsoft.com/office/drawing/2014/main" id="{3CD8EDFB-7CBD-4B41-A67D-B1196A68BD9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600200" y="2535238"/>
            <a:ext cx="8983663" cy="3554412"/>
          </a:xfrm>
        </p:spPr>
        <p:txBody>
          <a:bodyPr/>
          <a:lstStyle/>
          <a:p>
            <a:pPr marL="273050"/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Balancing work with other responsibilities (home, family, friends)</a:t>
            </a:r>
          </a:p>
          <a:p>
            <a:pPr marL="273050"/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 issues</a:t>
            </a:r>
          </a:p>
          <a:p>
            <a:pPr marL="273050"/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Managing emotions</a:t>
            </a:r>
          </a:p>
          <a:p>
            <a:pPr marL="273050"/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Financial concerns</a:t>
            </a:r>
          </a:p>
          <a:p>
            <a:pPr marL="273050"/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Adjusting to a new environment </a:t>
            </a:r>
          </a:p>
        </p:txBody>
      </p:sp>
      <p:sp>
        <p:nvSpPr>
          <p:cNvPr id="12299" name="Footer Placeholder 3">
            <a:extLst>
              <a:ext uri="{FF2B5EF4-FFF2-40B4-BE49-F238E27FC236}">
                <a16:creationId xmlns:a16="http://schemas.microsoft.com/office/drawing/2014/main" id="{8FC0A179-4F04-4F24-9113-79BB84519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6291263"/>
            <a:ext cx="5911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rgbClr val="595959"/>
                </a:solidFill>
                <a:latin typeface="Franklin Gothic Book" panose="020B0503020102020204" pitchFamily="34" charset="0"/>
              </a:defRPr>
            </a:lvl1pPr>
            <a:lvl2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rgbClr val="595959"/>
                </a:solidFill>
                <a:latin typeface="Franklin Gothic Book" panose="020B0503020102020204" pitchFamily="34" charset="0"/>
              </a:defRPr>
            </a:lvl2pPr>
            <a:lvl3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600">
                <a:solidFill>
                  <a:srgbClr val="595959"/>
                </a:solidFill>
                <a:latin typeface="Franklin Gothic Book" panose="020B0503020102020204" pitchFamily="34" charset="0"/>
              </a:defRPr>
            </a:lvl3pPr>
            <a:lvl4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4pPr>
            <a:lvl5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5pPr>
            <a:lvl6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6pPr>
            <a:lvl7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7pPr>
            <a:lvl8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8pPr>
            <a:lvl9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1400" b="1" i="1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Psychology Associates of North Central Florida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0F30D9-BB09-3348-A2DB-60B7181C69B2}"/>
              </a:ext>
            </a:extLst>
          </p:cNvPr>
          <p:cNvSpPr/>
          <p:nvPr/>
        </p:nvSpPr>
        <p:spPr>
          <a:xfrm>
            <a:off x="0" y="6237288"/>
            <a:ext cx="1219200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Clinical Psychology Associates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of North Central Florida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CBB459-79BA-524F-8452-6999BDA55BBD}"/>
              </a:ext>
            </a:extLst>
          </p:cNvPr>
          <p:cNvSpPr/>
          <p:nvPr/>
        </p:nvSpPr>
        <p:spPr>
          <a:xfrm>
            <a:off x="2774950" y="6234113"/>
            <a:ext cx="912495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Gainesville – Ocala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CPANCF.COM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CCCDCCF-DDE7-4FF9-BA8E-DFD3AC93A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315" name="Picture 12">
            <a:extLst>
              <a:ext uri="{FF2B5EF4-FFF2-40B4-BE49-F238E27FC236}">
                <a16:creationId xmlns:a16="http://schemas.microsoft.com/office/drawing/2014/main" id="{EC9F8CC2-3324-4A9D-8B73-1C373FF9F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2352FE0-ACFA-479E-A574-CED1C035D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58825"/>
            <a:ext cx="3443288" cy="5330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317" name="Title 1">
            <a:extLst>
              <a:ext uri="{FF2B5EF4-FFF2-40B4-BE49-F238E27FC236}">
                <a16:creationId xmlns:a16="http://schemas.microsoft.com/office/drawing/2014/main" id="{88443268-42A2-40BA-B25B-B66B00D551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TYPES OF STRESSORS</a:t>
            </a:r>
            <a:endParaRPr lang="en-US" altLang="en-US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1F5979-1992-492E-ABBD-62EBC1016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697288" y="754063"/>
            <a:ext cx="7864475" cy="5335587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7CB93F-A0E2-4BBE-B2FC-E93932C7E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815763" y="758825"/>
            <a:ext cx="384175" cy="5330825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B4BA9978-D950-4501-BDE4-7054FB77ED9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972128" y="971055"/>
          <a:ext cx="7315200" cy="4901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0839924C-93B0-5845-90A8-3B564EEB9C6E}"/>
              </a:ext>
            </a:extLst>
          </p:cNvPr>
          <p:cNvSpPr/>
          <p:nvPr/>
        </p:nvSpPr>
        <p:spPr>
          <a:xfrm>
            <a:off x="0" y="6237288"/>
            <a:ext cx="1219200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Clinical Psychology Associates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of North Central Florida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DC42974-53B6-D040-BCA5-F9104DE46B4F}"/>
              </a:ext>
            </a:extLst>
          </p:cNvPr>
          <p:cNvSpPr/>
          <p:nvPr/>
        </p:nvSpPr>
        <p:spPr>
          <a:xfrm>
            <a:off x="2774950" y="6234113"/>
            <a:ext cx="912495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Gainesville – Ocala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CPANCF.COM</a:t>
            </a:r>
          </a:p>
        </p:txBody>
      </p:sp>
      <p:sp>
        <p:nvSpPr>
          <p:cNvPr id="13323" name="TextBox 3">
            <a:hlinkClick r:id="rId9"/>
            <a:extLst>
              <a:ext uri="{FF2B5EF4-FFF2-40B4-BE49-F238E27FC236}">
                <a16:creationId xmlns:a16="http://schemas.microsoft.com/office/drawing/2014/main" id="{04B65EFE-A173-42DF-AA39-068EA268B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3988" y="5567363"/>
            <a:ext cx="38862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Understanding Responder Stress - CDC</a:t>
            </a:r>
            <a:endParaRPr lang="en-US" altLang="en-US" sz="140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FB8F59D6-C76D-49DD-B997-2C76DEF725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STRESS CAN HELP OR HURT US</a:t>
            </a:r>
          </a:p>
        </p:txBody>
      </p:sp>
      <p:sp>
        <p:nvSpPr>
          <p:cNvPr id="15363" name="Content Placeholder 4">
            <a:extLst>
              <a:ext uri="{FF2B5EF4-FFF2-40B4-BE49-F238E27FC236}">
                <a16:creationId xmlns:a16="http://schemas.microsoft.com/office/drawing/2014/main" id="{FACEA220-8BF8-4A52-A591-3758271253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Stress can be </a:t>
            </a:r>
            <a:r>
              <a:rPr lang="en-US" altLang="en-US" sz="2400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positive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Stress can help us manage our lives</a:t>
            </a:r>
          </a:p>
          <a:p>
            <a:pPr lvl="1"/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Creates energy</a:t>
            </a:r>
          </a:p>
          <a:p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Stress can be </a:t>
            </a:r>
            <a:r>
              <a:rPr lang="en-US" altLang="en-US" sz="2400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negative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>
              <a:spcAft>
                <a:spcPct val="0"/>
              </a:spcAft>
            </a:pPr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builds up</a:t>
            </a:r>
          </a:p>
          <a:p>
            <a:pPr lvl="1">
              <a:spcAft>
                <a:spcPct val="0"/>
              </a:spcAft>
            </a:pPr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Feels uncontrollable </a:t>
            </a:r>
          </a:p>
          <a:p>
            <a:pPr lvl="1">
              <a:spcAft>
                <a:spcPct val="0"/>
              </a:spcAft>
            </a:pPr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Exceeds our ability to cope</a:t>
            </a:r>
          </a:p>
          <a:p>
            <a:pPr lvl="1">
              <a:spcAft>
                <a:spcPct val="0"/>
              </a:spcAft>
            </a:pPr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Causes a feeling of imbalance (we like balance, equilibrium)</a:t>
            </a:r>
          </a:p>
        </p:txBody>
      </p:sp>
      <p:sp>
        <p:nvSpPr>
          <p:cNvPr id="15364" name="Footer Placeholder 3">
            <a:extLst>
              <a:ext uri="{FF2B5EF4-FFF2-40B4-BE49-F238E27FC236}">
                <a16:creationId xmlns:a16="http://schemas.microsoft.com/office/drawing/2014/main" id="{F4E0DB54-8511-4914-950B-D59841FAA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6291263"/>
            <a:ext cx="5911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rgbClr val="595959"/>
                </a:solidFill>
                <a:latin typeface="Franklin Gothic Book" panose="020B0503020102020204" pitchFamily="34" charset="0"/>
              </a:defRPr>
            </a:lvl1pPr>
            <a:lvl2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rgbClr val="595959"/>
                </a:solidFill>
                <a:latin typeface="Franklin Gothic Book" panose="020B0503020102020204" pitchFamily="34" charset="0"/>
              </a:defRPr>
            </a:lvl2pPr>
            <a:lvl3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600">
                <a:solidFill>
                  <a:srgbClr val="595959"/>
                </a:solidFill>
                <a:latin typeface="Franklin Gothic Book" panose="020B0503020102020204" pitchFamily="34" charset="0"/>
              </a:defRPr>
            </a:lvl3pPr>
            <a:lvl4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4pPr>
            <a:lvl5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5pPr>
            <a:lvl6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6pPr>
            <a:lvl7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7pPr>
            <a:lvl8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8pPr>
            <a:lvl9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1400" b="1" i="1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Psychology Associates of North Central Florida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A178EB-B618-0C42-9A7A-2F87FCD6B24B}"/>
              </a:ext>
            </a:extLst>
          </p:cNvPr>
          <p:cNvSpPr/>
          <p:nvPr/>
        </p:nvSpPr>
        <p:spPr>
          <a:xfrm>
            <a:off x="0" y="6237288"/>
            <a:ext cx="1219200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Clinical Psychology Associates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of North Central Florida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08FAF3-D4EF-2944-90D2-DE366F40FC59}"/>
              </a:ext>
            </a:extLst>
          </p:cNvPr>
          <p:cNvSpPr/>
          <p:nvPr/>
        </p:nvSpPr>
        <p:spPr>
          <a:xfrm>
            <a:off x="2774950" y="6234113"/>
            <a:ext cx="912495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Gainesville – Ocala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CPANCF.COM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4">
            <a:extLst>
              <a:ext uri="{FF2B5EF4-FFF2-40B4-BE49-F238E27FC236}">
                <a16:creationId xmlns:a16="http://schemas.microsoft.com/office/drawing/2014/main" id="{2ABBB681-F4D2-40F2-ACC3-DE0B4B48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-22225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9388ED0-1FEF-4E11-B488-BD661D1AC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6250" y="458788"/>
            <a:ext cx="11239500" cy="589756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388" name="Picture 6" descr="http://www.ruralstress.ca/images/stress_graph.gif">
            <a:extLst>
              <a:ext uri="{FF2B5EF4-FFF2-40B4-BE49-F238E27FC236}">
                <a16:creationId xmlns:a16="http://schemas.microsoft.com/office/drawing/2014/main" id="{65CA737C-395E-4622-B07B-32A165D328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40050" y="771525"/>
            <a:ext cx="6311900" cy="5272088"/>
          </a:xfrm>
          <a:noFill/>
        </p:spPr>
      </p:pic>
      <p:sp>
        <p:nvSpPr>
          <p:cNvPr id="16389" name="Footer Placeholder 3">
            <a:extLst>
              <a:ext uri="{FF2B5EF4-FFF2-40B4-BE49-F238E27FC236}">
                <a16:creationId xmlns:a16="http://schemas.microsoft.com/office/drawing/2014/main" id="{92CBC4EF-4754-43DB-ABBA-4E2503166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6362700"/>
            <a:ext cx="5911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rgbClr val="595959"/>
                </a:solidFill>
                <a:latin typeface="Franklin Gothic Book" panose="020B0503020102020204" pitchFamily="34" charset="0"/>
              </a:defRPr>
            </a:lvl1pPr>
            <a:lvl2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rgbClr val="595959"/>
                </a:solidFill>
                <a:latin typeface="Franklin Gothic Book" panose="020B0503020102020204" pitchFamily="34" charset="0"/>
              </a:defRPr>
            </a:lvl2pPr>
            <a:lvl3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600">
                <a:solidFill>
                  <a:srgbClr val="595959"/>
                </a:solidFill>
                <a:latin typeface="Franklin Gothic Book" panose="020B0503020102020204" pitchFamily="34" charset="0"/>
              </a:defRPr>
            </a:lvl3pPr>
            <a:lvl4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4pPr>
            <a:lvl5pPr indent="-182563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5pPr>
            <a:lvl6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6pPr>
            <a:lvl7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7pPr>
            <a:lvl8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8pPr>
            <a:lvl9pPr indent="-182563" fontAlgn="base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1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Psychology Associates of North Central Florida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85241-DDF8-4A47-9A1E-825AA52A53F4}"/>
              </a:ext>
            </a:extLst>
          </p:cNvPr>
          <p:cNvSpPr/>
          <p:nvPr/>
        </p:nvSpPr>
        <p:spPr>
          <a:xfrm>
            <a:off x="0" y="6237288"/>
            <a:ext cx="1219200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Clinical Psychology Associates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of North Central Florida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BB8DD4-1E32-E643-A246-DB3A23E5AA57}"/>
              </a:ext>
            </a:extLst>
          </p:cNvPr>
          <p:cNvSpPr/>
          <p:nvPr/>
        </p:nvSpPr>
        <p:spPr>
          <a:xfrm>
            <a:off x="2774950" y="6234113"/>
            <a:ext cx="9124950" cy="47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Gainesville – Ocala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CPANCF.COM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6E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5492F9E5-5B28-4104-9CDF-100EE9D85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4A3EBA2-184A-4C53-80BF-FB3A6AC35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58825"/>
            <a:ext cx="8008938" cy="5330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438EFCD-B361-4EDD-A82E-EF6FE99C1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135938" y="757238"/>
            <a:ext cx="3549650" cy="5329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5DB082-BCCB-4994-AEE1-EF25FDAC8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814175" y="758825"/>
            <a:ext cx="384175" cy="5330825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14" name="Title 1">
            <a:extLst>
              <a:ext uri="{FF2B5EF4-FFF2-40B4-BE49-F238E27FC236}">
                <a16:creationId xmlns:a16="http://schemas.microsoft.com/office/drawing/2014/main" id="{86BE855B-0E43-46F3-8697-14271AEDD0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9938" y="1123950"/>
            <a:ext cx="2946400" cy="46005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SIGNS OF STRESS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86B02E0-F3E3-496B-9963-EBEF6C1ACDF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50875" y="1425575"/>
          <a:ext cx="6711950" cy="4021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41AE072B-1844-FF4A-B642-A1BF94217013}"/>
              </a:ext>
            </a:extLst>
          </p:cNvPr>
          <p:cNvSpPr txBox="1">
            <a:spLocks/>
          </p:cNvSpPr>
          <p:nvPr/>
        </p:nvSpPr>
        <p:spPr>
          <a:xfrm>
            <a:off x="180975" y="6291263"/>
            <a:ext cx="5911850" cy="365125"/>
          </a:xfrm>
          <a:prstGeom prst="rect">
            <a:avLst/>
          </a:prstGeom>
        </p:spPr>
        <p:txBody>
          <a:bodyPr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00" b="1" i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Psychology Associates of North Central Florida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68ED4C-2A5B-4C41-B98E-62340920B2AE}"/>
              </a:ext>
            </a:extLst>
          </p:cNvPr>
          <p:cNvSpPr/>
          <p:nvPr/>
        </p:nvSpPr>
        <p:spPr>
          <a:xfrm>
            <a:off x="0" y="6237288"/>
            <a:ext cx="12192000" cy="4794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Clinical Psychology Associates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of North Central Florida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C09B85-936C-584C-8584-BEEE3F2ADEFE}"/>
              </a:ext>
            </a:extLst>
          </p:cNvPr>
          <p:cNvSpPr/>
          <p:nvPr/>
        </p:nvSpPr>
        <p:spPr>
          <a:xfrm>
            <a:off x="2774950" y="6234113"/>
            <a:ext cx="9124950" cy="4794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Gainesville – Ocala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CPANCF.COM</a:t>
            </a:r>
          </a:p>
        </p:txBody>
      </p:sp>
      <p:sp>
        <p:nvSpPr>
          <p:cNvPr id="17419" name="TextBox 14">
            <a:hlinkClick r:id="rId8"/>
            <a:extLst>
              <a:ext uri="{FF2B5EF4-FFF2-40B4-BE49-F238E27FC236}">
                <a16:creationId xmlns:a16="http://schemas.microsoft.com/office/drawing/2014/main" id="{FF94A2B2-F68E-419C-9D25-FD07A5EE5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7075" y="5383213"/>
            <a:ext cx="30321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/>
            <a:r>
              <a:rPr lang="en-US" altLang="en-US" sz="1400" u="sng">
                <a:solidFill>
                  <a:srgbClr val="A3CE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Types of Stress and Their Symptoms- MentalHealth.net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Frame">
  <a:themeElements>
    <a:clrScheme name="Custom 8 5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002C5A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2682C6"/>
      </a:hlink>
      <a:folHlink>
        <a:srgbClr val="B26B02"/>
      </a:folHlink>
    </a:clrScheme>
    <a:fontScheme name="Franklin Gothic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12448</TotalTime>
  <Words>2143</Words>
  <Application>Microsoft Office PowerPoint</Application>
  <PresentationFormat>Widescreen</PresentationFormat>
  <Paragraphs>327</Paragraphs>
  <Slides>27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Franklin Gothic Book</vt:lpstr>
      <vt:lpstr>Franklin Gothic Medium</vt:lpstr>
      <vt:lpstr>Times New Roman</vt:lpstr>
      <vt:lpstr>Wingdings 2</vt:lpstr>
      <vt:lpstr>Frame</vt:lpstr>
      <vt:lpstr>Stress Management and Relaxation Techniques for Responders and Workers in Natural Disasters    Presentation  prepared for Gainesville Regional Utilities</vt:lpstr>
      <vt:lpstr>PowerPoint Presentation</vt:lpstr>
      <vt:lpstr>PowerPoint Presentation</vt:lpstr>
      <vt:lpstr>STRESS</vt:lpstr>
      <vt:lpstr>COMMON STRESSORS</vt:lpstr>
      <vt:lpstr>TYPES OF STRESSORS</vt:lpstr>
      <vt:lpstr>STRESS CAN HELP OR HURT US</vt:lpstr>
      <vt:lpstr>PowerPoint Presentation</vt:lpstr>
      <vt:lpstr>SIGNS OF STRESS</vt:lpstr>
      <vt:lpstr>SIGNS OF STRESS</vt:lpstr>
      <vt:lpstr>REACTION TO STRESS: Fight or Flight</vt:lpstr>
      <vt:lpstr>PowerPoint Presentation</vt:lpstr>
      <vt:lpstr>REACTION TO STRESS: Exhaustion / Burnout</vt:lpstr>
      <vt:lpstr>HURRICANE SEASON</vt:lpstr>
      <vt:lpstr>HURRICANE SEASON</vt:lpstr>
      <vt:lpstr>HURRICANE STRESS REACTIONS</vt:lpstr>
      <vt:lpstr>SIGNS OF COMPASSION FATIGUE</vt:lpstr>
      <vt:lpstr>SIGNS OF SECONDARY TRAUMATIC STRESS</vt:lpstr>
      <vt:lpstr>CHANGING YOUR PERSPECTIVE</vt:lpstr>
      <vt:lpstr>STRESS MANAGEMENT</vt:lpstr>
      <vt:lpstr>TAKING CARE OF YOURSELF</vt:lpstr>
      <vt:lpstr>SLEEP</vt:lpstr>
      <vt:lpstr>RELAXATION</vt:lpstr>
      <vt:lpstr>WHEN THINGS GET STRESSFUL</vt:lpstr>
      <vt:lpstr>FOLLOWING THE INCIDENT</vt:lpstr>
      <vt:lpstr>GETTING SUPPORT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Cox, Todd</cp:lastModifiedBy>
  <cp:revision>100</cp:revision>
  <dcterms:created xsi:type="dcterms:W3CDTF">2018-07-04T19:04:42Z</dcterms:created>
  <dcterms:modified xsi:type="dcterms:W3CDTF">2018-10-11T00:45:49Z</dcterms:modified>
</cp:coreProperties>
</file>